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321" r:id="rId2"/>
    <p:sldId id="257" r:id="rId3"/>
    <p:sldId id="258" r:id="rId4"/>
    <p:sldId id="259" r:id="rId5"/>
    <p:sldId id="260" r:id="rId6"/>
    <p:sldId id="261" r:id="rId7"/>
    <p:sldId id="262" r:id="rId8"/>
    <p:sldId id="323" r:id="rId9"/>
    <p:sldId id="263" r:id="rId10"/>
    <p:sldId id="264" r:id="rId11"/>
    <p:sldId id="265" r:id="rId12"/>
    <p:sldId id="266" r:id="rId13"/>
    <p:sldId id="267" r:id="rId14"/>
    <p:sldId id="269" r:id="rId15"/>
    <p:sldId id="268" r:id="rId16"/>
    <p:sldId id="270" r:id="rId17"/>
    <p:sldId id="324" r:id="rId18"/>
    <p:sldId id="272" r:id="rId19"/>
    <p:sldId id="273" r:id="rId20"/>
    <p:sldId id="274" r:id="rId21"/>
    <p:sldId id="275" r:id="rId22"/>
    <p:sldId id="326" r:id="rId23"/>
    <p:sldId id="276" r:id="rId24"/>
    <p:sldId id="277" r:id="rId25"/>
    <p:sldId id="278" r:id="rId26"/>
    <p:sldId id="279" r:id="rId27"/>
    <p:sldId id="280" r:id="rId28"/>
    <p:sldId id="281" r:id="rId29"/>
    <p:sldId id="282" r:id="rId30"/>
    <p:sldId id="32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7" r:id="rId45"/>
    <p:sldId id="319" r:id="rId46"/>
    <p:sldId id="320"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57" d="100"/>
          <a:sy n="57" d="100"/>
        </p:scale>
        <p:origin x="8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80BED7-586F-488C-8269-BBA81CC5ABCB}" type="datetimeFigureOut">
              <a:rPr lang="en-MY" smtClean="0"/>
              <a:t>3/11/2026</a:t>
            </a:fld>
            <a:endParaRPr lang="en-MY"/>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C1839D-8C4A-45C5-B250-38EA0B4921AE}" type="slidenum">
              <a:rPr lang="en-MY" smtClean="0"/>
              <a:t>‹#›</a:t>
            </a:fld>
            <a:endParaRPr lang="en-MY"/>
          </a:p>
        </p:txBody>
      </p:sp>
    </p:spTree>
    <p:extLst>
      <p:ext uri="{BB962C8B-B14F-4D97-AF65-F5344CB8AC3E}">
        <p14:creationId xmlns:p14="http://schemas.microsoft.com/office/powerpoint/2010/main" val="2340156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DD440623-7C07-40FB-B948-730E6A27E01D}" type="slidenum">
              <a:rPr lang="en-MY" smtClean="0"/>
              <a:t>42</a:t>
            </a:fld>
            <a:endParaRPr lang="en-MY"/>
          </a:p>
        </p:txBody>
      </p:sp>
    </p:spTree>
    <p:extLst>
      <p:ext uri="{BB962C8B-B14F-4D97-AF65-F5344CB8AC3E}">
        <p14:creationId xmlns:p14="http://schemas.microsoft.com/office/powerpoint/2010/main" val="1664711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DD440623-7C07-40FB-B948-730E6A27E01D}" type="slidenum">
              <a:rPr lang="en-MY" smtClean="0"/>
              <a:t>43</a:t>
            </a:fld>
            <a:endParaRPr lang="en-MY"/>
          </a:p>
        </p:txBody>
      </p:sp>
    </p:spTree>
    <p:extLst>
      <p:ext uri="{BB962C8B-B14F-4D97-AF65-F5344CB8AC3E}">
        <p14:creationId xmlns:p14="http://schemas.microsoft.com/office/powerpoint/2010/main" val="2239697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9537F-2B9F-A1D4-4661-2CFF81E296F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Y"/>
          </a:p>
        </p:txBody>
      </p:sp>
      <p:sp>
        <p:nvSpPr>
          <p:cNvPr id="3" name="Subtitle 2">
            <a:extLst>
              <a:ext uri="{FF2B5EF4-FFF2-40B4-BE49-F238E27FC236}">
                <a16:creationId xmlns:a16="http://schemas.microsoft.com/office/drawing/2014/main" id="{D1E39F9C-0F16-343A-D0B8-250D2AAFEC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1E4967B9-D815-597C-2B11-BE7C53BDF961}"/>
              </a:ext>
            </a:extLst>
          </p:cNvPr>
          <p:cNvSpPr>
            <a:spLocks noGrp="1"/>
          </p:cNvSpPr>
          <p:nvPr>
            <p:ph type="dt" sz="half" idx="10"/>
          </p:nvPr>
        </p:nvSpPr>
        <p:spPr/>
        <p:txBody>
          <a:bodyPr/>
          <a:lstStyle/>
          <a:p>
            <a:fld id="{DEBA2214-3F9D-48A6-8C97-FD6F5A5FA247}" type="datetimeFigureOut">
              <a:rPr lang="en-MY" smtClean="0"/>
              <a:t>3/11/2026</a:t>
            </a:fld>
            <a:endParaRPr lang="en-MY"/>
          </a:p>
        </p:txBody>
      </p:sp>
      <p:sp>
        <p:nvSpPr>
          <p:cNvPr id="5" name="Footer Placeholder 4">
            <a:extLst>
              <a:ext uri="{FF2B5EF4-FFF2-40B4-BE49-F238E27FC236}">
                <a16:creationId xmlns:a16="http://schemas.microsoft.com/office/drawing/2014/main" id="{C790D6E9-A053-0866-007D-62E0EE2F08E9}"/>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8BE4B42C-4747-923D-DDA3-4C5385C44460}"/>
              </a:ext>
            </a:extLst>
          </p:cNvPr>
          <p:cNvSpPr>
            <a:spLocks noGrp="1"/>
          </p:cNvSpPr>
          <p:nvPr>
            <p:ph type="sldNum" sz="quarter" idx="12"/>
          </p:nvPr>
        </p:nvSpPr>
        <p:spPr/>
        <p:txBody>
          <a:bodyPr/>
          <a:lstStyle/>
          <a:p>
            <a:fld id="{EBA5A5D6-AF66-4B6A-BD38-2088AD240C2B}" type="slidenum">
              <a:rPr lang="en-MY" smtClean="0"/>
              <a:t>‹#›</a:t>
            </a:fld>
            <a:endParaRPr lang="en-MY"/>
          </a:p>
        </p:txBody>
      </p:sp>
    </p:spTree>
    <p:extLst>
      <p:ext uri="{BB962C8B-B14F-4D97-AF65-F5344CB8AC3E}">
        <p14:creationId xmlns:p14="http://schemas.microsoft.com/office/powerpoint/2010/main" val="1372527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BBE91-1249-3F43-3E54-014100BB375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688F0645-12C0-B186-99FE-BFB0269217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DCE0DB7F-4BD6-8B93-D6AB-B7775E254CF1}"/>
              </a:ext>
            </a:extLst>
          </p:cNvPr>
          <p:cNvSpPr>
            <a:spLocks noGrp="1"/>
          </p:cNvSpPr>
          <p:nvPr>
            <p:ph type="dt" sz="half" idx="10"/>
          </p:nvPr>
        </p:nvSpPr>
        <p:spPr/>
        <p:txBody>
          <a:bodyPr/>
          <a:lstStyle/>
          <a:p>
            <a:fld id="{DEBA2214-3F9D-48A6-8C97-FD6F5A5FA247}" type="datetimeFigureOut">
              <a:rPr lang="en-MY" smtClean="0"/>
              <a:t>3/11/2026</a:t>
            </a:fld>
            <a:endParaRPr lang="en-MY"/>
          </a:p>
        </p:txBody>
      </p:sp>
      <p:sp>
        <p:nvSpPr>
          <p:cNvPr id="5" name="Footer Placeholder 4">
            <a:extLst>
              <a:ext uri="{FF2B5EF4-FFF2-40B4-BE49-F238E27FC236}">
                <a16:creationId xmlns:a16="http://schemas.microsoft.com/office/drawing/2014/main" id="{740C2C0D-4FC7-1689-D2EE-8D40B871FBC0}"/>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469199F1-D2C5-13B5-6CC8-A03FD1D5EC1D}"/>
              </a:ext>
            </a:extLst>
          </p:cNvPr>
          <p:cNvSpPr>
            <a:spLocks noGrp="1"/>
          </p:cNvSpPr>
          <p:nvPr>
            <p:ph type="sldNum" sz="quarter" idx="12"/>
          </p:nvPr>
        </p:nvSpPr>
        <p:spPr/>
        <p:txBody>
          <a:bodyPr/>
          <a:lstStyle/>
          <a:p>
            <a:fld id="{EBA5A5D6-AF66-4B6A-BD38-2088AD240C2B}" type="slidenum">
              <a:rPr lang="en-MY" smtClean="0"/>
              <a:t>‹#›</a:t>
            </a:fld>
            <a:endParaRPr lang="en-MY"/>
          </a:p>
        </p:txBody>
      </p:sp>
    </p:spTree>
    <p:extLst>
      <p:ext uri="{BB962C8B-B14F-4D97-AF65-F5344CB8AC3E}">
        <p14:creationId xmlns:p14="http://schemas.microsoft.com/office/powerpoint/2010/main" val="3291536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40285-9B13-EB8D-F43C-89E6B21824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86C8736C-CECF-903F-ED1F-23C84BA1FE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B64D470-2B40-60E0-1575-FAF0466E966A}"/>
              </a:ext>
            </a:extLst>
          </p:cNvPr>
          <p:cNvSpPr>
            <a:spLocks noGrp="1"/>
          </p:cNvSpPr>
          <p:nvPr>
            <p:ph type="dt" sz="half" idx="10"/>
          </p:nvPr>
        </p:nvSpPr>
        <p:spPr/>
        <p:txBody>
          <a:bodyPr/>
          <a:lstStyle/>
          <a:p>
            <a:fld id="{DEBA2214-3F9D-48A6-8C97-FD6F5A5FA247}" type="datetimeFigureOut">
              <a:rPr lang="en-MY" smtClean="0"/>
              <a:t>3/11/2026</a:t>
            </a:fld>
            <a:endParaRPr lang="en-MY"/>
          </a:p>
        </p:txBody>
      </p:sp>
      <p:sp>
        <p:nvSpPr>
          <p:cNvPr id="5" name="Footer Placeholder 4">
            <a:extLst>
              <a:ext uri="{FF2B5EF4-FFF2-40B4-BE49-F238E27FC236}">
                <a16:creationId xmlns:a16="http://schemas.microsoft.com/office/drawing/2014/main" id="{0C275361-82F9-AAF5-A7E3-7DFC6D9B1376}"/>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089308DF-829C-C2ED-8193-4228845BE087}"/>
              </a:ext>
            </a:extLst>
          </p:cNvPr>
          <p:cNvSpPr>
            <a:spLocks noGrp="1"/>
          </p:cNvSpPr>
          <p:nvPr>
            <p:ph type="sldNum" sz="quarter" idx="12"/>
          </p:nvPr>
        </p:nvSpPr>
        <p:spPr/>
        <p:txBody>
          <a:bodyPr/>
          <a:lstStyle/>
          <a:p>
            <a:fld id="{EBA5A5D6-AF66-4B6A-BD38-2088AD240C2B}" type="slidenum">
              <a:rPr lang="en-MY" smtClean="0"/>
              <a:t>‹#›</a:t>
            </a:fld>
            <a:endParaRPr lang="en-MY"/>
          </a:p>
        </p:txBody>
      </p:sp>
    </p:spTree>
    <p:extLst>
      <p:ext uri="{BB962C8B-B14F-4D97-AF65-F5344CB8AC3E}">
        <p14:creationId xmlns:p14="http://schemas.microsoft.com/office/powerpoint/2010/main" val="2188568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93F9F-5770-5C8A-CF34-4400D52DAFB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84B706E5-948C-4890-6BC5-5D5960FCF62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6A02AF2D-9765-8AA7-BFB1-BF39123E51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7A2D6132-E2FF-768A-9635-B331724AA445}"/>
              </a:ext>
            </a:extLst>
          </p:cNvPr>
          <p:cNvSpPr>
            <a:spLocks noGrp="1"/>
          </p:cNvSpPr>
          <p:nvPr>
            <p:ph type="dt" sz="half" idx="10"/>
          </p:nvPr>
        </p:nvSpPr>
        <p:spPr/>
        <p:txBody>
          <a:bodyPr/>
          <a:lstStyle/>
          <a:p>
            <a:fld id="{DEBA2214-3F9D-48A6-8C97-FD6F5A5FA247}" type="datetimeFigureOut">
              <a:rPr lang="en-MY" smtClean="0"/>
              <a:t>3/11/2026</a:t>
            </a:fld>
            <a:endParaRPr lang="en-MY"/>
          </a:p>
        </p:txBody>
      </p:sp>
      <p:sp>
        <p:nvSpPr>
          <p:cNvPr id="6" name="Footer Placeholder 5">
            <a:extLst>
              <a:ext uri="{FF2B5EF4-FFF2-40B4-BE49-F238E27FC236}">
                <a16:creationId xmlns:a16="http://schemas.microsoft.com/office/drawing/2014/main" id="{95B9D3D6-A4E7-1DAB-0F5D-67B2021F4EFC}"/>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F7612DCD-0243-3425-4AE7-A52B4973ED7E}"/>
              </a:ext>
            </a:extLst>
          </p:cNvPr>
          <p:cNvSpPr>
            <a:spLocks noGrp="1"/>
          </p:cNvSpPr>
          <p:nvPr>
            <p:ph type="sldNum" sz="quarter" idx="12"/>
          </p:nvPr>
        </p:nvSpPr>
        <p:spPr/>
        <p:txBody>
          <a:bodyPr/>
          <a:lstStyle/>
          <a:p>
            <a:fld id="{EBA5A5D6-AF66-4B6A-BD38-2088AD240C2B}" type="slidenum">
              <a:rPr lang="en-MY" smtClean="0"/>
              <a:t>‹#›</a:t>
            </a:fld>
            <a:endParaRPr lang="en-MY"/>
          </a:p>
        </p:txBody>
      </p:sp>
    </p:spTree>
    <p:extLst>
      <p:ext uri="{BB962C8B-B14F-4D97-AF65-F5344CB8AC3E}">
        <p14:creationId xmlns:p14="http://schemas.microsoft.com/office/powerpoint/2010/main" val="1353118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0A550-5182-C355-C963-3A3D63CF575E}"/>
              </a:ext>
            </a:extLst>
          </p:cNvPr>
          <p:cNvSpPr>
            <a:spLocks noGrp="1"/>
          </p:cNvSpPr>
          <p:nvPr>
            <p:ph type="title"/>
          </p:nvPr>
        </p:nvSpPr>
        <p:spPr>
          <a:xfrm>
            <a:off x="839788" y="365125"/>
            <a:ext cx="105156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E1B39BCA-90C5-3520-23EF-1620C0ECE2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9E9C99-6568-2F8D-C453-A2E7A5AFD0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6AF41EB5-C467-2267-DF91-EF6C0DFEDB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3A79AE9-FA17-2662-9299-82853BFBA5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5A40332-804D-553A-E235-20AB59281EC1}"/>
              </a:ext>
            </a:extLst>
          </p:cNvPr>
          <p:cNvSpPr>
            <a:spLocks noGrp="1"/>
          </p:cNvSpPr>
          <p:nvPr>
            <p:ph type="dt" sz="half" idx="10"/>
          </p:nvPr>
        </p:nvSpPr>
        <p:spPr/>
        <p:txBody>
          <a:bodyPr/>
          <a:lstStyle/>
          <a:p>
            <a:fld id="{DEBA2214-3F9D-48A6-8C97-FD6F5A5FA247}" type="datetimeFigureOut">
              <a:rPr lang="en-MY" smtClean="0"/>
              <a:t>3/11/2026</a:t>
            </a:fld>
            <a:endParaRPr lang="en-MY"/>
          </a:p>
        </p:txBody>
      </p:sp>
      <p:sp>
        <p:nvSpPr>
          <p:cNvPr id="8" name="Footer Placeholder 7">
            <a:extLst>
              <a:ext uri="{FF2B5EF4-FFF2-40B4-BE49-F238E27FC236}">
                <a16:creationId xmlns:a16="http://schemas.microsoft.com/office/drawing/2014/main" id="{B68A594E-1AA0-97C7-B222-66C869A39E63}"/>
              </a:ext>
            </a:extLst>
          </p:cNvPr>
          <p:cNvSpPr>
            <a:spLocks noGrp="1"/>
          </p:cNvSpPr>
          <p:nvPr>
            <p:ph type="ftr" sz="quarter" idx="11"/>
          </p:nvPr>
        </p:nvSpPr>
        <p:spPr/>
        <p:txBody>
          <a:bodyPr/>
          <a:lstStyle/>
          <a:p>
            <a:endParaRPr lang="en-MY"/>
          </a:p>
        </p:txBody>
      </p:sp>
      <p:sp>
        <p:nvSpPr>
          <p:cNvPr id="9" name="Slide Number Placeholder 8">
            <a:extLst>
              <a:ext uri="{FF2B5EF4-FFF2-40B4-BE49-F238E27FC236}">
                <a16:creationId xmlns:a16="http://schemas.microsoft.com/office/drawing/2014/main" id="{C84CE385-08CD-65CF-5147-94A66E8C45AC}"/>
              </a:ext>
            </a:extLst>
          </p:cNvPr>
          <p:cNvSpPr>
            <a:spLocks noGrp="1"/>
          </p:cNvSpPr>
          <p:nvPr>
            <p:ph type="sldNum" sz="quarter" idx="12"/>
          </p:nvPr>
        </p:nvSpPr>
        <p:spPr/>
        <p:txBody>
          <a:bodyPr/>
          <a:lstStyle/>
          <a:p>
            <a:fld id="{EBA5A5D6-AF66-4B6A-BD38-2088AD240C2B}" type="slidenum">
              <a:rPr lang="en-MY" smtClean="0"/>
              <a:t>‹#›</a:t>
            </a:fld>
            <a:endParaRPr lang="en-MY"/>
          </a:p>
        </p:txBody>
      </p:sp>
    </p:spTree>
    <p:extLst>
      <p:ext uri="{BB962C8B-B14F-4D97-AF65-F5344CB8AC3E}">
        <p14:creationId xmlns:p14="http://schemas.microsoft.com/office/powerpoint/2010/main" val="3762308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D081E-58A3-B060-4279-0F08595F23B6}"/>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84CF6F3C-CF08-B44E-3B1B-9580B26F4A19}"/>
              </a:ext>
            </a:extLst>
          </p:cNvPr>
          <p:cNvSpPr>
            <a:spLocks noGrp="1"/>
          </p:cNvSpPr>
          <p:nvPr>
            <p:ph type="dt" sz="half" idx="10"/>
          </p:nvPr>
        </p:nvSpPr>
        <p:spPr/>
        <p:txBody>
          <a:bodyPr/>
          <a:lstStyle/>
          <a:p>
            <a:fld id="{DEBA2214-3F9D-48A6-8C97-FD6F5A5FA247}" type="datetimeFigureOut">
              <a:rPr lang="en-MY" smtClean="0"/>
              <a:t>3/11/2026</a:t>
            </a:fld>
            <a:endParaRPr lang="en-MY"/>
          </a:p>
        </p:txBody>
      </p:sp>
      <p:sp>
        <p:nvSpPr>
          <p:cNvPr id="4" name="Footer Placeholder 3">
            <a:extLst>
              <a:ext uri="{FF2B5EF4-FFF2-40B4-BE49-F238E27FC236}">
                <a16:creationId xmlns:a16="http://schemas.microsoft.com/office/drawing/2014/main" id="{993A7D84-F0CE-729E-BF25-DDC677BA03E5}"/>
              </a:ext>
            </a:extLst>
          </p:cNvPr>
          <p:cNvSpPr>
            <a:spLocks noGrp="1"/>
          </p:cNvSpPr>
          <p:nvPr>
            <p:ph type="ftr" sz="quarter" idx="11"/>
          </p:nvPr>
        </p:nvSpPr>
        <p:spPr/>
        <p:txBody>
          <a:bodyPr/>
          <a:lstStyle/>
          <a:p>
            <a:endParaRPr lang="en-MY"/>
          </a:p>
        </p:txBody>
      </p:sp>
      <p:sp>
        <p:nvSpPr>
          <p:cNvPr id="5" name="Slide Number Placeholder 4">
            <a:extLst>
              <a:ext uri="{FF2B5EF4-FFF2-40B4-BE49-F238E27FC236}">
                <a16:creationId xmlns:a16="http://schemas.microsoft.com/office/drawing/2014/main" id="{9104B7F8-3FE3-A772-E173-8D2BE48B7425}"/>
              </a:ext>
            </a:extLst>
          </p:cNvPr>
          <p:cNvSpPr>
            <a:spLocks noGrp="1"/>
          </p:cNvSpPr>
          <p:nvPr>
            <p:ph type="sldNum" sz="quarter" idx="12"/>
          </p:nvPr>
        </p:nvSpPr>
        <p:spPr/>
        <p:txBody>
          <a:bodyPr/>
          <a:lstStyle/>
          <a:p>
            <a:fld id="{EBA5A5D6-AF66-4B6A-BD38-2088AD240C2B}" type="slidenum">
              <a:rPr lang="en-MY" smtClean="0"/>
              <a:t>‹#›</a:t>
            </a:fld>
            <a:endParaRPr lang="en-MY"/>
          </a:p>
        </p:txBody>
      </p:sp>
    </p:spTree>
    <p:extLst>
      <p:ext uri="{BB962C8B-B14F-4D97-AF65-F5344CB8AC3E}">
        <p14:creationId xmlns:p14="http://schemas.microsoft.com/office/powerpoint/2010/main" val="2410099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87C212-C74E-E158-E5F7-EF3BEF6839F2}"/>
              </a:ext>
            </a:extLst>
          </p:cNvPr>
          <p:cNvSpPr>
            <a:spLocks noGrp="1"/>
          </p:cNvSpPr>
          <p:nvPr>
            <p:ph type="dt" sz="half" idx="10"/>
          </p:nvPr>
        </p:nvSpPr>
        <p:spPr/>
        <p:txBody>
          <a:bodyPr/>
          <a:lstStyle/>
          <a:p>
            <a:fld id="{DEBA2214-3F9D-48A6-8C97-FD6F5A5FA247}" type="datetimeFigureOut">
              <a:rPr lang="en-MY" smtClean="0"/>
              <a:t>3/11/2026</a:t>
            </a:fld>
            <a:endParaRPr lang="en-MY"/>
          </a:p>
        </p:txBody>
      </p:sp>
      <p:sp>
        <p:nvSpPr>
          <p:cNvPr id="3" name="Footer Placeholder 2">
            <a:extLst>
              <a:ext uri="{FF2B5EF4-FFF2-40B4-BE49-F238E27FC236}">
                <a16:creationId xmlns:a16="http://schemas.microsoft.com/office/drawing/2014/main" id="{81A87A7E-E961-EEE0-F5AB-448213E53D93}"/>
              </a:ext>
            </a:extLst>
          </p:cNvPr>
          <p:cNvSpPr>
            <a:spLocks noGrp="1"/>
          </p:cNvSpPr>
          <p:nvPr>
            <p:ph type="ftr" sz="quarter" idx="11"/>
          </p:nvPr>
        </p:nvSpPr>
        <p:spPr/>
        <p:txBody>
          <a:bodyPr/>
          <a:lstStyle/>
          <a:p>
            <a:endParaRPr lang="en-MY"/>
          </a:p>
        </p:txBody>
      </p:sp>
      <p:sp>
        <p:nvSpPr>
          <p:cNvPr id="4" name="Slide Number Placeholder 3">
            <a:extLst>
              <a:ext uri="{FF2B5EF4-FFF2-40B4-BE49-F238E27FC236}">
                <a16:creationId xmlns:a16="http://schemas.microsoft.com/office/drawing/2014/main" id="{B50F13BF-1625-8002-284F-6DA2ABF7A7C8}"/>
              </a:ext>
            </a:extLst>
          </p:cNvPr>
          <p:cNvSpPr>
            <a:spLocks noGrp="1"/>
          </p:cNvSpPr>
          <p:nvPr>
            <p:ph type="sldNum" sz="quarter" idx="12"/>
          </p:nvPr>
        </p:nvSpPr>
        <p:spPr/>
        <p:txBody>
          <a:bodyPr/>
          <a:lstStyle/>
          <a:p>
            <a:fld id="{EBA5A5D6-AF66-4B6A-BD38-2088AD240C2B}" type="slidenum">
              <a:rPr lang="en-MY" smtClean="0"/>
              <a:t>‹#›</a:t>
            </a:fld>
            <a:endParaRPr lang="en-MY"/>
          </a:p>
        </p:txBody>
      </p:sp>
    </p:spTree>
    <p:extLst>
      <p:ext uri="{BB962C8B-B14F-4D97-AF65-F5344CB8AC3E}">
        <p14:creationId xmlns:p14="http://schemas.microsoft.com/office/powerpoint/2010/main" val="1590347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E481F-6C9E-5A4A-D765-DAC0359B44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6B727471-8DC7-18C2-8688-D011BCD741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B1AAFBE1-1BFB-475F-F693-9547CEF7E9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5276D0-C293-B2A7-66B5-F5E7E7A18213}"/>
              </a:ext>
            </a:extLst>
          </p:cNvPr>
          <p:cNvSpPr>
            <a:spLocks noGrp="1"/>
          </p:cNvSpPr>
          <p:nvPr>
            <p:ph type="dt" sz="half" idx="10"/>
          </p:nvPr>
        </p:nvSpPr>
        <p:spPr/>
        <p:txBody>
          <a:bodyPr/>
          <a:lstStyle/>
          <a:p>
            <a:fld id="{DEBA2214-3F9D-48A6-8C97-FD6F5A5FA247}" type="datetimeFigureOut">
              <a:rPr lang="en-MY" smtClean="0"/>
              <a:t>3/11/2026</a:t>
            </a:fld>
            <a:endParaRPr lang="en-MY"/>
          </a:p>
        </p:txBody>
      </p:sp>
      <p:sp>
        <p:nvSpPr>
          <p:cNvPr id="6" name="Footer Placeholder 5">
            <a:extLst>
              <a:ext uri="{FF2B5EF4-FFF2-40B4-BE49-F238E27FC236}">
                <a16:creationId xmlns:a16="http://schemas.microsoft.com/office/drawing/2014/main" id="{9634A255-0F59-CD5E-F4A0-91192250D8AF}"/>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D5BD3785-FD2E-51F9-5854-062392E7B6A8}"/>
              </a:ext>
            </a:extLst>
          </p:cNvPr>
          <p:cNvSpPr>
            <a:spLocks noGrp="1"/>
          </p:cNvSpPr>
          <p:nvPr>
            <p:ph type="sldNum" sz="quarter" idx="12"/>
          </p:nvPr>
        </p:nvSpPr>
        <p:spPr/>
        <p:txBody>
          <a:bodyPr/>
          <a:lstStyle/>
          <a:p>
            <a:fld id="{EBA5A5D6-AF66-4B6A-BD38-2088AD240C2B}" type="slidenum">
              <a:rPr lang="en-MY" smtClean="0"/>
              <a:t>‹#›</a:t>
            </a:fld>
            <a:endParaRPr lang="en-MY"/>
          </a:p>
        </p:txBody>
      </p:sp>
    </p:spTree>
    <p:extLst>
      <p:ext uri="{BB962C8B-B14F-4D97-AF65-F5344CB8AC3E}">
        <p14:creationId xmlns:p14="http://schemas.microsoft.com/office/powerpoint/2010/main" val="961493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5E9B1-15C9-5FD5-C577-34BA55D46B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1B538CA0-DFD3-8FDD-35F2-58D37D777A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a:extLst>
              <a:ext uri="{FF2B5EF4-FFF2-40B4-BE49-F238E27FC236}">
                <a16:creationId xmlns:a16="http://schemas.microsoft.com/office/drawing/2014/main" id="{A56294D9-0CF3-EB12-BD03-0339BA32BA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0AFC9B-6FD0-A525-F8FF-2608E89CCFBE}"/>
              </a:ext>
            </a:extLst>
          </p:cNvPr>
          <p:cNvSpPr>
            <a:spLocks noGrp="1"/>
          </p:cNvSpPr>
          <p:nvPr>
            <p:ph type="dt" sz="half" idx="10"/>
          </p:nvPr>
        </p:nvSpPr>
        <p:spPr/>
        <p:txBody>
          <a:bodyPr/>
          <a:lstStyle/>
          <a:p>
            <a:fld id="{DEBA2214-3F9D-48A6-8C97-FD6F5A5FA247}" type="datetimeFigureOut">
              <a:rPr lang="en-MY" smtClean="0"/>
              <a:t>3/11/2026</a:t>
            </a:fld>
            <a:endParaRPr lang="en-MY"/>
          </a:p>
        </p:txBody>
      </p:sp>
      <p:sp>
        <p:nvSpPr>
          <p:cNvPr id="6" name="Footer Placeholder 5">
            <a:extLst>
              <a:ext uri="{FF2B5EF4-FFF2-40B4-BE49-F238E27FC236}">
                <a16:creationId xmlns:a16="http://schemas.microsoft.com/office/drawing/2014/main" id="{172EFAC7-3A3C-B54E-A6E3-D50C523038FB}"/>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B9CBD3B0-0B1E-CB81-445B-87FB0BDAB1B9}"/>
              </a:ext>
            </a:extLst>
          </p:cNvPr>
          <p:cNvSpPr>
            <a:spLocks noGrp="1"/>
          </p:cNvSpPr>
          <p:nvPr>
            <p:ph type="sldNum" sz="quarter" idx="12"/>
          </p:nvPr>
        </p:nvSpPr>
        <p:spPr/>
        <p:txBody>
          <a:bodyPr/>
          <a:lstStyle/>
          <a:p>
            <a:fld id="{EBA5A5D6-AF66-4B6A-BD38-2088AD240C2B}" type="slidenum">
              <a:rPr lang="en-MY" smtClean="0"/>
              <a:t>‹#›</a:t>
            </a:fld>
            <a:endParaRPr lang="en-MY"/>
          </a:p>
        </p:txBody>
      </p:sp>
    </p:spTree>
    <p:extLst>
      <p:ext uri="{BB962C8B-B14F-4D97-AF65-F5344CB8AC3E}">
        <p14:creationId xmlns:p14="http://schemas.microsoft.com/office/powerpoint/2010/main" val="3913826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B56E5-8221-F9D3-4D52-DFF73C7E2057}"/>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45DC018E-D04D-3079-D70E-3530D782DE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32BBFD8C-FDA0-E05A-E1CE-DA9DFF48D8E4}"/>
              </a:ext>
            </a:extLst>
          </p:cNvPr>
          <p:cNvSpPr>
            <a:spLocks noGrp="1"/>
          </p:cNvSpPr>
          <p:nvPr>
            <p:ph type="dt" sz="half" idx="10"/>
          </p:nvPr>
        </p:nvSpPr>
        <p:spPr/>
        <p:txBody>
          <a:bodyPr/>
          <a:lstStyle/>
          <a:p>
            <a:fld id="{DEBA2214-3F9D-48A6-8C97-FD6F5A5FA247}" type="datetimeFigureOut">
              <a:rPr lang="en-MY" smtClean="0"/>
              <a:t>3/11/2026</a:t>
            </a:fld>
            <a:endParaRPr lang="en-MY"/>
          </a:p>
        </p:txBody>
      </p:sp>
      <p:sp>
        <p:nvSpPr>
          <p:cNvPr id="5" name="Footer Placeholder 4">
            <a:extLst>
              <a:ext uri="{FF2B5EF4-FFF2-40B4-BE49-F238E27FC236}">
                <a16:creationId xmlns:a16="http://schemas.microsoft.com/office/drawing/2014/main" id="{43C95021-B9A1-0F54-A02E-45DB2D99B177}"/>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78AEDCC9-4B03-D236-6957-9553D20CA68B}"/>
              </a:ext>
            </a:extLst>
          </p:cNvPr>
          <p:cNvSpPr>
            <a:spLocks noGrp="1"/>
          </p:cNvSpPr>
          <p:nvPr>
            <p:ph type="sldNum" sz="quarter" idx="12"/>
          </p:nvPr>
        </p:nvSpPr>
        <p:spPr/>
        <p:txBody>
          <a:bodyPr/>
          <a:lstStyle/>
          <a:p>
            <a:fld id="{EBA5A5D6-AF66-4B6A-BD38-2088AD240C2B}" type="slidenum">
              <a:rPr lang="en-MY" smtClean="0"/>
              <a:t>‹#›</a:t>
            </a:fld>
            <a:endParaRPr lang="en-MY"/>
          </a:p>
        </p:txBody>
      </p:sp>
    </p:spTree>
    <p:extLst>
      <p:ext uri="{BB962C8B-B14F-4D97-AF65-F5344CB8AC3E}">
        <p14:creationId xmlns:p14="http://schemas.microsoft.com/office/powerpoint/2010/main" val="1666300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0655B9-BFC9-DB6A-EC8B-3171298509B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377A2C46-A61A-27C9-5132-5E2C19FDE24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5282F1A1-B962-6185-9093-E694FADA63AD}"/>
              </a:ext>
            </a:extLst>
          </p:cNvPr>
          <p:cNvSpPr>
            <a:spLocks noGrp="1"/>
          </p:cNvSpPr>
          <p:nvPr>
            <p:ph type="dt" sz="half" idx="10"/>
          </p:nvPr>
        </p:nvSpPr>
        <p:spPr/>
        <p:txBody>
          <a:bodyPr/>
          <a:lstStyle/>
          <a:p>
            <a:fld id="{DEBA2214-3F9D-48A6-8C97-FD6F5A5FA247}" type="datetimeFigureOut">
              <a:rPr lang="en-MY" smtClean="0"/>
              <a:t>3/11/2026</a:t>
            </a:fld>
            <a:endParaRPr lang="en-MY"/>
          </a:p>
        </p:txBody>
      </p:sp>
      <p:sp>
        <p:nvSpPr>
          <p:cNvPr id="5" name="Footer Placeholder 4">
            <a:extLst>
              <a:ext uri="{FF2B5EF4-FFF2-40B4-BE49-F238E27FC236}">
                <a16:creationId xmlns:a16="http://schemas.microsoft.com/office/drawing/2014/main" id="{CCD98B36-8C82-4EB5-93F4-3BB84B28BA78}"/>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189DF522-851F-2E07-C34B-96280549E4E6}"/>
              </a:ext>
            </a:extLst>
          </p:cNvPr>
          <p:cNvSpPr>
            <a:spLocks noGrp="1"/>
          </p:cNvSpPr>
          <p:nvPr>
            <p:ph type="sldNum" sz="quarter" idx="12"/>
          </p:nvPr>
        </p:nvSpPr>
        <p:spPr/>
        <p:txBody>
          <a:bodyPr/>
          <a:lstStyle/>
          <a:p>
            <a:fld id="{EBA5A5D6-AF66-4B6A-BD38-2088AD240C2B}" type="slidenum">
              <a:rPr lang="en-MY" smtClean="0"/>
              <a:t>‹#›</a:t>
            </a:fld>
            <a:endParaRPr lang="en-MY"/>
          </a:p>
        </p:txBody>
      </p:sp>
    </p:spTree>
    <p:extLst>
      <p:ext uri="{BB962C8B-B14F-4D97-AF65-F5344CB8AC3E}">
        <p14:creationId xmlns:p14="http://schemas.microsoft.com/office/powerpoint/2010/main" val="3374789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0066CA-DC5D-B2E4-A1F4-B1AC495F7E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578B2CCF-FBA8-A689-DEAD-83ABCE866D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842FE070-708A-1485-BA2B-C20B71DA1D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BA2214-3F9D-48A6-8C97-FD6F5A5FA247}" type="datetimeFigureOut">
              <a:rPr lang="en-MY" smtClean="0"/>
              <a:t>3/11/2026</a:t>
            </a:fld>
            <a:endParaRPr lang="en-MY"/>
          </a:p>
        </p:txBody>
      </p:sp>
      <p:sp>
        <p:nvSpPr>
          <p:cNvPr id="5" name="Footer Placeholder 4">
            <a:extLst>
              <a:ext uri="{FF2B5EF4-FFF2-40B4-BE49-F238E27FC236}">
                <a16:creationId xmlns:a16="http://schemas.microsoft.com/office/drawing/2014/main" id="{B9A19D3D-B25E-FC2A-5C18-2AA8A1AD4E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a:extLst>
              <a:ext uri="{FF2B5EF4-FFF2-40B4-BE49-F238E27FC236}">
                <a16:creationId xmlns:a16="http://schemas.microsoft.com/office/drawing/2014/main" id="{2083F47F-4B9E-E6AE-1F79-1D0D87BF2E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A5A5D6-AF66-4B6A-BD38-2088AD240C2B}" type="slidenum">
              <a:rPr lang="en-MY" smtClean="0"/>
              <a:t>‹#›</a:t>
            </a:fld>
            <a:endParaRPr lang="en-MY"/>
          </a:p>
        </p:txBody>
      </p:sp>
    </p:spTree>
    <p:extLst>
      <p:ext uri="{BB962C8B-B14F-4D97-AF65-F5344CB8AC3E}">
        <p14:creationId xmlns:p14="http://schemas.microsoft.com/office/powerpoint/2010/main" val="3664081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3.emf"/><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4.emf"/><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emf"/><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7.emf"/><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1.png"/><Relationship Id="rId4" Type="http://schemas.openxmlformats.org/officeDocument/2006/relationships/image" Target="../media/image39.emf"/></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3AEB7-6411-FC29-FD4C-8975E3382058}"/>
              </a:ext>
            </a:extLst>
          </p:cNvPr>
          <p:cNvSpPr>
            <a:spLocks noGrp="1"/>
          </p:cNvSpPr>
          <p:nvPr>
            <p:ph type="ctrTitle"/>
          </p:nvPr>
        </p:nvSpPr>
        <p:spPr/>
        <p:txBody>
          <a:bodyPr>
            <a:normAutofit/>
          </a:bodyPr>
          <a:lstStyle/>
          <a:p>
            <a:r>
              <a:rPr lang="en-MY" sz="4400" b="1" dirty="0">
                <a:latin typeface="+mn-lt"/>
              </a:rPr>
              <a:t>CHAPTER 2</a:t>
            </a:r>
            <a:br>
              <a:rPr lang="en-MY" sz="4400" b="1" dirty="0">
                <a:latin typeface="+mn-lt"/>
              </a:rPr>
            </a:br>
            <a:br>
              <a:rPr lang="en-MY" sz="4400" b="1" dirty="0">
                <a:latin typeface="+mn-lt"/>
              </a:rPr>
            </a:br>
            <a:r>
              <a:rPr lang="en-MY" sz="4400" b="1" dirty="0">
                <a:latin typeface="+mn-lt"/>
              </a:rPr>
              <a:t>DIALYSIS IN MALAYSIA</a:t>
            </a:r>
          </a:p>
        </p:txBody>
      </p:sp>
      <p:sp>
        <p:nvSpPr>
          <p:cNvPr id="3" name="Subtitle 2">
            <a:extLst>
              <a:ext uri="{FF2B5EF4-FFF2-40B4-BE49-F238E27FC236}">
                <a16:creationId xmlns:a16="http://schemas.microsoft.com/office/drawing/2014/main" id="{C69332A2-1EDF-9C19-EF3F-71156F3FB03F}"/>
              </a:ext>
            </a:extLst>
          </p:cNvPr>
          <p:cNvSpPr>
            <a:spLocks noGrp="1"/>
          </p:cNvSpPr>
          <p:nvPr>
            <p:ph type="subTitle" idx="1"/>
          </p:nvPr>
        </p:nvSpPr>
        <p:spPr/>
        <p:txBody>
          <a:bodyPr>
            <a:normAutofit lnSpcReduction="10000"/>
          </a:bodyPr>
          <a:lstStyle/>
          <a:p>
            <a:r>
              <a:rPr lang="en-MY" b="1" dirty="0"/>
              <a:t>Ong Loke Meng</a:t>
            </a:r>
          </a:p>
          <a:p>
            <a:r>
              <a:rPr lang="en-MY" b="1" dirty="0"/>
              <a:t>Sunita Bavanandan</a:t>
            </a:r>
          </a:p>
          <a:p>
            <a:r>
              <a:rPr lang="en-MY" b="1" dirty="0"/>
              <a:t>Hooi Lai Seong</a:t>
            </a:r>
          </a:p>
          <a:p>
            <a:r>
              <a:rPr lang="en-MY" b="1" dirty="0"/>
              <a:t>Choo Cheh Loo</a:t>
            </a:r>
          </a:p>
        </p:txBody>
      </p:sp>
      <p:pic>
        <p:nvPicPr>
          <p:cNvPr id="7" name="Picture 6">
            <a:extLst>
              <a:ext uri="{FF2B5EF4-FFF2-40B4-BE49-F238E27FC236}">
                <a16:creationId xmlns:a16="http://schemas.microsoft.com/office/drawing/2014/main" id="{AF3A6C67-87E1-BBA4-BC40-636E00223F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4042476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CDA1F-59BA-85D3-3022-9E13AAF19531}"/>
              </a:ext>
            </a:extLst>
          </p:cNvPr>
          <p:cNvSpPr>
            <a:spLocks noGrp="1"/>
          </p:cNvSpPr>
          <p:nvPr>
            <p:ph type="title"/>
          </p:nvPr>
        </p:nvSpPr>
        <p:spPr>
          <a:xfrm>
            <a:off x="838200" y="-2861"/>
            <a:ext cx="10515600" cy="1325563"/>
          </a:xfrm>
        </p:spPr>
        <p:txBody>
          <a:bodyPr>
            <a:normAutofit/>
          </a:bodyPr>
          <a:lstStyle/>
          <a:p>
            <a:pPr algn="ctr"/>
            <a:r>
              <a:rPr lang="en-US" sz="3200" b="1" dirty="0"/>
              <a:t>Table 2.1.1(a): Stock and flow - Dialysis Patients, Malaysia 2016-2025</a:t>
            </a:r>
            <a:endParaRPr lang="en-MY" sz="3200" b="1" dirty="0"/>
          </a:p>
        </p:txBody>
      </p:sp>
      <p:graphicFrame>
        <p:nvGraphicFramePr>
          <p:cNvPr id="3" name="Table 2">
            <a:extLst>
              <a:ext uri="{FF2B5EF4-FFF2-40B4-BE49-F238E27FC236}">
                <a16:creationId xmlns:a16="http://schemas.microsoft.com/office/drawing/2014/main" id="{339968B9-DB9E-77AF-AB01-0381BE658244}"/>
              </a:ext>
            </a:extLst>
          </p:cNvPr>
          <p:cNvGraphicFramePr>
            <a:graphicFrameLocks noGrp="1"/>
          </p:cNvGraphicFramePr>
          <p:nvPr>
            <p:extLst>
              <p:ext uri="{D42A27DB-BD31-4B8C-83A1-F6EECF244321}">
                <p14:modId xmlns:p14="http://schemas.microsoft.com/office/powerpoint/2010/main" val="3664004432"/>
              </p:ext>
            </p:extLst>
          </p:nvPr>
        </p:nvGraphicFramePr>
        <p:xfrm>
          <a:off x="338253" y="1330452"/>
          <a:ext cx="11515498" cy="1869948"/>
        </p:xfrm>
        <a:graphic>
          <a:graphicData uri="http://schemas.openxmlformats.org/drawingml/2006/table">
            <a:tbl>
              <a:tblPr firstRow="1" firstCol="1" bandRow="1">
                <a:tableStyleId>{93296810-A885-4BE3-A3E7-6D5BEEA58F35}</a:tableStyleId>
              </a:tblPr>
              <a:tblGrid>
                <a:gridCol w="2919308">
                  <a:extLst>
                    <a:ext uri="{9D8B030D-6E8A-4147-A177-3AD203B41FA5}">
                      <a16:colId xmlns:a16="http://schemas.microsoft.com/office/drawing/2014/main" val="2812577725"/>
                    </a:ext>
                  </a:extLst>
                </a:gridCol>
                <a:gridCol w="776326">
                  <a:extLst>
                    <a:ext uri="{9D8B030D-6E8A-4147-A177-3AD203B41FA5}">
                      <a16:colId xmlns:a16="http://schemas.microsoft.com/office/drawing/2014/main" val="1619497058"/>
                    </a:ext>
                  </a:extLst>
                </a:gridCol>
                <a:gridCol w="895316">
                  <a:extLst>
                    <a:ext uri="{9D8B030D-6E8A-4147-A177-3AD203B41FA5}">
                      <a16:colId xmlns:a16="http://schemas.microsoft.com/office/drawing/2014/main" val="472515202"/>
                    </a:ext>
                  </a:extLst>
                </a:gridCol>
                <a:gridCol w="895316">
                  <a:extLst>
                    <a:ext uri="{9D8B030D-6E8A-4147-A177-3AD203B41FA5}">
                      <a16:colId xmlns:a16="http://schemas.microsoft.com/office/drawing/2014/main" val="2121613936"/>
                    </a:ext>
                  </a:extLst>
                </a:gridCol>
                <a:gridCol w="895316">
                  <a:extLst>
                    <a:ext uri="{9D8B030D-6E8A-4147-A177-3AD203B41FA5}">
                      <a16:colId xmlns:a16="http://schemas.microsoft.com/office/drawing/2014/main" val="1955343382"/>
                    </a:ext>
                  </a:extLst>
                </a:gridCol>
                <a:gridCol w="776326">
                  <a:extLst>
                    <a:ext uri="{9D8B030D-6E8A-4147-A177-3AD203B41FA5}">
                      <a16:colId xmlns:a16="http://schemas.microsoft.com/office/drawing/2014/main" val="4043103751"/>
                    </a:ext>
                  </a:extLst>
                </a:gridCol>
                <a:gridCol w="776326">
                  <a:extLst>
                    <a:ext uri="{9D8B030D-6E8A-4147-A177-3AD203B41FA5}">
                      <a16:colId xmlns:a16="http://schemas.microsoft.com/office/drawing/2014/main" val="3335410312"/>
                    </a:ext>
                  </a:extLst>
                </a:gridCol>
                <a:gridCol w="895316">
                  <a:extLst>
                    <a:ext uri="{9D8B030D-6E8A-4147-A177-3AD203B41FA5}">
                      <a16:colId xmlns:a16="http://schemas.microsoft.com/office/drawing/2014/main" val="921309282"/>
                    </a:ext>
                  </a:extLst>
                </a:gridCol>
                <a:gridCol w="895316">
                  <a:extLst>
                    <a:ext uri="{9D8B030D-6E8A-4147-A177-3AD203B41FA5}">
                      <a16:colId xmlns:a16="http://schemas.microsoft.com/office/drawing/2014/main" val="3974277195"/>
                    </a:ext>
                  </a:extLst>
                </a:gridCol>
                <a:gridCol w="895316">
                  <a:extLst>
                    <a:ext uri="{9D8B030D-6E8A-4147-A177-3AD203B41FA5}">
                      <a16:colId xmlns:a16="http://schemas.microsoft.com/office/drawing/2014/main" val="146514546"/>
                    </a:ext>
                  </a:extLst>
                </a:gridCol>
                <a:gridCol w="895316">
                  <a:extLst>
                    <a:ext uri="{9D8B030D-6E8A-4147-A177-3AD203B41FA5}">
                      <a16:colId xmlns:a16="http://schemas.microsoft.com/office/drawing/2014/main" val="2891877637"/>
                    </a:ext>
                  </a:extLst>
                </a:gridCol>
              </a:tblGrid>
              <a:tr h="44450">
                <a:tc>
                  <a:txBody>
                    <a:bodyPr/>
                    <a:lstStyle/>
                    <a:p>
                      <a:pPr>
                        <a:lnSpc>
                          <a:spcPct val="107000"/>
                        </a:lnSpc>
                        <a:spcAft>
                          <a:spcPts val="800"/>
                        </a:spcAft>
                      </a:pPr>
                      <a:r>
                        <a:rPr lang="en-US" sz="2000" kern="0">
                          <a:effectLst/>
                        </a:rPr>
                        <a:t>Year</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2025</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2024</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2023</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2022</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2021</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2020</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2019</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2018</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2017</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2016</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ctr"/>
                </a:tc>
                <a:extLst>
                  <a:ext uri="{0D108BD9-81ED-4DB2-BD59-A6C34878D82A}">
                    <a16:rowId xmlns:a16="http://schemas.microsoft.com/office/drawing/2014/main" val="1817358547"/>
                  </a:ext>
                </a:extLst>
              </a:tr>
              <a:tr h="44450">
                <a:tc>
                  <a:txBody>
                    <a:bodyPr/>
                    <a:lstStyle/>
                    <a:p>
                      <a:pPr>
                        <a:lnSpc>
                          <a:spcPct val="107000"/>
                        </a:lnSpc>
                        <a:spcAft>
                          <a:spcPts val="800"/>
                        </a:spcAft>
                      </a:pPr>
                      <a:r>
                        <a:rPr lang="en-US" sz="2000" kern="0">
                          <a:effectLst/>
                        </a:rPr>
                        <a:t>New Dialysis patients</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9905</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10056</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10446</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10087</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9434</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9492</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9499</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8554</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8089</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8110</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274538509"/>
                  </a:ext>
                </a:extLst>
              </a:tr>
              <a:tr h="50800">
                <a:tc>
                  <a:txBody>
                    <a:bodyPr/>
                    <a:lstStyle/>
                    <a:p>
                      <a:pPr>
                        <a:lnSpc>
                          <a:spcPct val="107000"/>
                        </a:lnSpc>
                        <a:spcAft>
                          <a:spcPts val="800"/>
                        </a:spcAft>
                      </a:pPr>
                      <a:r>
                        <a:rPr lang="en-US" sz="2000" kern="0">
                          <a:effectLst/>
                        </a:rPr>
                        <a:t>Died</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7994</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7625</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7558</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8041</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9104</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6358</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6496</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6153</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5949</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5402</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974006083"/>
                  </a:ext>
                </a:extLst>
              </a:tr>
              <a:tr h="50800">
                <a:tc>
                  <a:txBody>
                    <a:bodyPr/>
                    <a:lstStyle/>
                    <a:p>
                      <a:pPr>
                        <a:lnSpc>
                          <a:spcPct val="107000"/>
                        </a:lnSpc>
                        <a:spcAft>
                          <a:spcPts val="800"/>
                        </a:spcAft>
                      </a:pPr>
                      <a:r>
                        <a:rPr lang="en-US" sz="2000" kern="0">
                          <a:effectLst/>
                        </a:rPr>
                        <a:t>Transplanted</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234</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222</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244</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178</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64</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143</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125</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72</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84</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66</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117842679"/>
                  </a:ext>
                </a:extLst>
              </a:tr>
              <a:tr h="50800">
                <a:tc>
                  <a:txBody>
                    <a:bodyPr/>
                    <a:lstStyle/>
                    <a:p>
                      <a:pPr>
                        <a:lnSpc>
                          <a:spcPct val="107000"/>
                        </a:lnSpc>
                        <a:spcAft>
                          <a:spcPts val="800"/>
                        </a:spcAft>
                      </a:pPr>
                      <a:r>
                        <a:rPr lang="en-US" sz="2000" kern="0">
                          <a:effectLst/>
                        </a:rPr>
                        <a:t>Lost to Follow-up</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61</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51</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41</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37</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33</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34</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37</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56</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39</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31</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596083139"/>
                  </a:ext>
                </a:extLst>
              </a:tr>
              <a:tr h="50800">
                <a:tc>
                  <a:txBody>
                    <a:bodyPr/>
                    <a:lstStyle/>
                    <a:p>
                      <a:pPr>
                        <a:lnSpc>
                          <a:spcPct val="107000"/>
                        </a:lnSpc>
                        <a:spcAft>
                          <a:spcPts val="800"/>
                        </a:spcAft>
                      </a:pPr>
                      <a:r>
                        <a:rPr lang="en-US" sz="2000" kern="0">
                          <a:effectLst/>
                        </a:rPr>
                        <a:t>Dialysing at 31</a:t>
                      </a:r>
                      <a:r>
                        <a:rPr lang="en-US" sz="2000" kern="0" baseline="30000">
                          <a:effectLst/>
                        </a:rPr>
                        <a:t>st</a:t>
                      </a:r>
                      <a:r>
                        <a:rPr lang="en-US" sz="2000" kern="0">
                          <a:effectLst/>
                        </a:rPr>
                        <a:t> December</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57638</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56149</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54662</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52221</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50559</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50412</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47498</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44758</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42550</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dirty="0">
                          <a:effectLst/>
                        </a:rPr>
                        <a:t>40603</a:t>
                      </a:r>
                      <a:endParaRPr lang="en-MY" sz="2000" kern="100" dirty="0">
                        <a:effectLst/>
                        <a:latin typeface="+mn-lt"/>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763865345"/>
                  </a:ext>
                </a:extLst>
              </a:tr>
            </a:tbl>
          </a:graphicData>
        </a:graphic>
      </p:graphicFrame>
      <p:pic>
        <p:nvPicPr>
          <p:cNvPr id="4" name="Picture 3">
            <a:extLst>
              <a:ext uri="{FF2B5EF4-FFF2-40B4-BE49-F238E27FC236}">
                <a16:creationId xmlns:a16="http://schemas.microsoft.com/office/drawing/2014/main" id="{5B407F0E-1FFA-B414-6807-346F8ED3BC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696198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AA3E3-6788-5B27-49F3-9A7ABF6BC4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32C17B-2216-A87D-0CBE-D50675079899}"/>
              </a:ext>
            </a:extLst>
          </p:cNvPr>
          <p:cNvSpPr>
            <a:spLocks noGrp="1"/>
          </p:cNvSpPr>
          <p:nvPr>
            <p:ph type="title"/>
          </p:nvPr>
        </p:nvSpPr>
        <p:spPr>
          <a:xfrm>
            <a:off x="838200" y="-2861"/>
            <a:ext cx="10515600" cy="1325563"/>
          </a:xfrm>
        </p:spPr>
        <p:txBody>
          <a:bodyPr>
            <a:normAutofit/>
          </a:bodyPr>
          <a:lstStyle/>
          <a:p>
            <a:pPr algn="ctr"/>
            <a:r>
              <a:rPr lang="en-US" sz="3200" b="1" dirty="0"/>
              <a:t>Table 2.1.1(b): Stock and flow - HD Patients, Malaysia 2016-2025</a:t>
            </a:r>
            <a:endParaRPr lang="en-MY" sz="3200" b="1" dirty="0"/>
          </a:p>
        </p:txBody>
      </p:sp>
      <p:graphicFrame>
        <p:nvGraphicFramePr>
          <p:cNvPr id="3" name="Table 2">
            <a:extLst>
              <a:ext uri="{FF2B5EF4-FFF2-40B4-BE49-F238E27FC236}">
                <a16:creationId xmlns:a16="http://schemas.microsoft.com/office/drawing/2014/main" id="{CAFDBC43-C4CC-2D84-EAFA-1DEC82EBC741}"/>
              </a:ext>
            </a:extLst>
          </p:cNvPr>
          <p:cNvGraphicFramePr>
            <a:graphicFrameLocks noGrp="1"/>
          </p:cNvGraphicFramePr>
          <p:nvPr>
            <p:extLst>
              <p:ext uri="{D42A27DB-BD31-4B8C-83A1-F6EECF244321}">
                <p14:modId xmlns:p14="http://schemas.microsoft.com/office/powerpoint/2010/main" val="3175807851"/>
              </p:ext>
            </p:extLst>
          </p:nvPr>
        </p:nvGraphicFramePr>
        <p:xfrm>
          <a:off x="338254" y="1321951"/>
          <a:ext cx="11511744" cy="1869948"/>
        </p:xfrm>
        <a:graphic>
          <a:graphicData uri="http://schemas.openxmlformats.org/drawingml/2006/table">
            <a:tbl>
              <a:tblPr firstRow="1" firstCol="1" bandRow="1">
                <a:tableStyleId>{93296810-A885-4BE3-A3E7-6D5BEEA58F35}</a:tableStyleId>
              </a:tblPr>
              <a:tblGrid>
                <a:gridCol w="2918357">
                  <a:extLst>
                    <a:ext uri="{9D8B030D-6E8A-4147-A177-3AD203B41FA5}">
                      <a16:colId xmlns:a16="http://schemas.microsoft.com/office/drawing/2014/main" val="2074762257"/>
                    </a:ext>
                  </a:extLst>
                </a:gridCol>
                <a:gridCol w="776073">
                  <a:extLst>
                    <a:ext uri="{9D8B030D-6E8A-4147-A177-3AD203B41FA5}">
                      <a16:colId xmlns:a16="http://schemas.microsoft.com/office/drawing/2014/main" val="3209290931"/>
                    </a:ext>
                  </a:extLst>
                </a:gridCol>
                <a:gridCol w="895024">
                  <a:extLst>
                    <a:ext uri="{9D8B030D-6E8A-4147-A177-3AD203B41FA5}">
                      <a16:colId xmlns:a16="http://schemas.microsoft.com/office/drawing/2014/main" val="3396958074"/>
                    </a:ext>
                  </a:extLst>
                </a:gridCol>
                <a:gridCol w="895024">
                  <a:extLst>
                    <a:ext uri="{9D8B030D-6E8A-4147-A177-3AD203B41FA5}">
                      <a16:colId xmlns:a16="http://schemas.microsoft.com/office/drawing/2014/main" val="756976147"/>
                    </a:ext>
                  </a:extLst>
                </a:gridCol>
                <a:gridCol w="895024">
                  <a:extLst>
                    <a:ext uri="{9D8B030D-6E8A-4147-A177-3AD203B41FA5}">
                      <a16:colId xmlns:a16="http://schemas.microsoft.com/office/drawing/2014/main" val="40649340"/>
                    </a:ext>
                  </a:extLst>
                </a:gridCol>
                <a:gridCol w="776073">
                  <a:extLst>
                    <a:ext uri="{9D8B030D-6E8A-4147-A177-3AD203B41FA5}">
                      <a16:colId xmlns:a16="http://schemas.microsoft.com/office/drawing/2014/main" val="2548261628"/>
                    </a:ext>
                  </a:extLst>
                </a:gridCol>
                <a:gridCol w="776073">
                  <a:extLst>
                    <a:ext uri="{9D8B030D-6E8A-4147-A177-3AD203B41FA5}">
                      <a16:colId xmlns:a16="http://schemas.microsoft.com/office/drawing/2014/main" val="472494157"/>
                    </a:ext>
                  </a:extLst>
                </a:gridCol>
                <a:gridCol w="895024">
                  <a:extLst>
                    <a:ext uri="{9D8B030D-6E8A-4147-A177-3AD203B41FA5}">
                      <a16:colId xmlns:a16="http://schemas.microsoft.com/office/drawing/2014/main" val="1665977247"/>
                    </a:ext>
                  </a:extLst>
                </a:gridCol>
                <a:gridCol w="895024">
                  <a:extLst>
                    <a:ext uri="{9D8B030D-6E8A-4147-A177-3AD203B41FA5}">
                      <a16:colId xmlns:a16="http://schemas.microsoft.com/office/drawing/2014/main" val="3117235523"/>
                    </a:ext>
                  </a:extLst>
                </a:gridCol>
                <a:gridCol w="895024">
                  <a:extLst>
                    <a:ext uri="{9D8B030D-6E8A-4147-A177-3AD203B41FA5}">
                      <a16:colId xmlns:a16="http://schemas.microsoft.com/office/drawing/2014/main" val="450329919"/>
                    </a:ext>
                  </a:extLst>
                </a:gridCol>
                <a:gridCol w="895024">
                  <a:extLst>
                    <a:ext uri="{9D8B030D-6E8A-4147-A177-3AD203B41FA5}">
                      <a16:colId xmlns:a16="http://schemas.microsoft.com/office/drawing/2014/main" val="1770261309"/>
                    </a:ext>
                  </a:extLst>
                </a:gridCol>
              </a:tblGrid>
              <a:tr h="44450">
                <a:tc>
                  <a:txBody>
                    <a:bodyPr/>
                    <a:lstStyle/>
                    <a:p>
                      <a:pPr>
                        <a:lnSpc>
                          <a:spcPct val="107000"/>
                        </a:lnSpc>
                        <a:spcAft>
                          <a:spcPts val="800"/>
                        </a:spcAft>
                      </a:pPr>
                      <a:r>
                        <a:rPr lang="en-US" sz="2000" kern="0">
                          <a:effectLst/>
                        </a:rPr>
                        <a:t>Year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2025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2023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2018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extLst>
                  <a:ext uri="{0D108BD9-81ED-4DB2-BD59-A6C34878D82A}">
                    <a16:rowId xmlns:a16="http://schemas.microsoft.com/office/drawing/2014/main" val="118543919"/>
                  </a:ext>
                </a:extLst>
              </a:tr>
              <a:tr h="44450">
                <a:tc>
                  <a:txBody>
                    <a:bodyPr/>
                    <a:lstStyle/>
                    <a:p>
                      <a:pPr>
                        <a:lnSpc>
                          <a:spcPct val="107000"/>
                        </a:lnSpc>
                        <a:spcAft>
                          <a:spcPts val="800"/>
                        </a:spcAft>
                      </a:pPr>
                      <a:r>
                        <a:rPr lang="en-US" sz="2000" kern="0">
                          <a:effectLst/>
                        </a:rPr>
                        <a:t>New HD patients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8089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8249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8479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8170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7738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7923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8066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7324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6955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7104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462917644"/>
                  </a:ext>
                </a:extLst>
              </a:tr>
              <a:tr h="50800">
                <a:tc>
                  <a:txBody>
                    <a:bodyPr/>
                    <a:lstStyle/>
                    <a:p>
                      <a:pPr>
                        <a:lnSpc>
                          <a:spcPct val="107000"/>
                        </a:lnSpc>
                        <a:spcAft>
                          <a:spcPts val="800"/>
                        </a:spcAft>
                      </a:pPr>
                      <a:r>
                        <a:rPr lang="en-US" sz="2000" kern="0">
                          <a:effectLst/>
                        </a:rPr>
                        <a:t>Died</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6788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6470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6444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6857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7935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dirty="0">
                          <a:effectLst/>
                        </a:rPr>
                        <a:t>5476</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5603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5334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5174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4671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4078526534"/>
                  </a:ext>
                </a:extLst>
              </a:tr>
              <a:tr h="50800">
                <a:tc>
                  <a:txBody>
                    <a:bodyPr/>
                    <a:lstStyle/>
                    <a:p>
                      <a:pPr>
                        <a:lnSpc>
                          <a:spcPct val="107000"/>
                        </a:lnSpc>
                        <a:spcAft>
                          <a:spcPts val="800"/>
                        </a:spcAft>
                      </a:pPr>
                      <a:r>
                        <a:rPr lang="en-US" sz="2000" kern="0">
                          <a:effectLst/>
                        </a:rPr>
                        <a:t>Transplanted</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186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170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145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112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93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659048892"/>
                  </a:ext>
                </a:extLst>
              </a:tr>
              <a:tr h="50800">
                <a:tc>
                  <a:txBody>
                    <a:bodyPr/>
                    <a:lstStyle/>
                    <a:p>
                      <a:pPr>
                        <a:lnSpc>
                          <a:spcPct val="107000"/>
                        </a:lnSpc>
                        <a:spcAft>
                          <a:spcPts val="800"/>
                        </a:spcAft>
                      </a:pPr>
                      <a:r>
                        <a:rPr lang="en-US" sz="2000" kern="0">
                          <a:effectLst/>
                        </a:rPr>
                        <a:t>Lost to Follow-up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56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668754073"/>
                  </a:ext>
                </a:extLst>
              </a:tr>
              <a:tr h="50800">
                <a:tc>
                  <a:txBody>
                    <a:bodyPr/>
                    <a:lstStyle/>
                    <a:p>
                      <a:pPr>
                        <a:lnSpc>
                          <a:spcPct val="107000"/>
                        </a:lnSpc>
                        <a:spcAft>
                          <a:spcPts val="800"/>
                        </a:spcAft>
                      </a:pPr>
                      <a:r>
                        <a:rPr lang="en-US" sz="2000" kern="0">
                          <a:effectLst/>
                        </a:rPr>
                        <a:t>Dialysing at 31</a:t>
                      </a:r>
                      <a:r>
                        <a:rPr lang="en-US" sz="2000" kern="0" baseline="30000">
                          <a:effectLst/>
                        </a:rPr>
                        <a:t>st</a:t>
                      </a:r>
                      <a:r>
                        <a:rPr lang="en-US" sz="2000" kern="0">
                          <a:effectLst/>
                        </a:rPr>
                        <a:t> December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50833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49339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47979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45859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44633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44883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42516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40194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38264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dirty="0">
                          <a:effectLst/>
                        </a:rPr>
                        <a:t>36626</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462008887"/>
                  </a:ext>
                </a:extLst>
              </a:tr>
            </a:tbl>
          </a:graphicData>
        </a:graphic>
      </p:graphicFrame>
      <p:pic>
        <p:nvPicPr>
          <p:cNvPr id="4" name="Picture 3">
            <a:extLst>
              <a:ext uri="{FF2B5EF4-FFF2-40B4-BE49-F238E27FC236}">
                <a16:creationId xmlns:a16="http://schemas.microsoft.com/office/drawing/2014/main" id="{34149A7C-CD61-6CE2-D307-D277803FA0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977251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6AB1C-A270-F7B6-D21D-EB0F17F8DA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BDACD1-F0BB-A25C-E38A-8BF69B8A4C35}"/>
              </a:ext>
            </a:extLst>
          </p:cNvPr>
          <p:cNvSpPr>
            <a:spLocks noGrp="1"/>
          </p:cNvSpPr>
          <p:nvPr>
            <p:ph type="title"/>
          </p:nvPr>
        </p:nvSpPr>
        <p:spPr>
          <a:xfrm>
            <a:off x="838200" y="-2861"/>
            <a:ext cx="10515600" cy="1325563"/>
          </a:xfrm>
        </p:spPr>
        <p:txBody>
          <a:bodyPr>
            <a:normAutofit/>
          </a:bodyPr>
          <a:lstStyle/>
          <a:p>
            <a:pPr algn="ctr"/>
            <a:r>
              <a:rPr lang="en-US" sz="3200" b="1" dirty="0"/>
              <a:t>Table 2.1.1(c): Stock and flow - PD Patients, Malaysia 2016-2025</a:t>
            </a:r>
            <a:endParaRPr lang="en-MY" sz="3200" b="1" dirty="0"/>
          </a:p>
        </p:txBody>
      </p:sp>
      <p:graphicFrame>
        <p:nvGraphicFramePr>
          <p:cNvPr id="3" name="Table 2">
            <a:extLst>
              <a:ext uri="{FF2B5EF4-FFF2-40B4-BE49-F238E27FC236}">
                <a16:creationId xmlns:a16="http://schemas.microsoft.com/office/drawing/2014/main" id="{60E5DC83-11E9-A584-EDB3-51CD25B37892}"/>
              </a:ext>
            </a:extLst>
          </p:cNvPr>
          <p:cNvGraphicFramePr>
            <a:graphicFrameLocks noGrp="1"/>
          </p:cNvGraphicFramePr>
          <p:nvPr>
            <p:extLst>
              <p:ext uri="{D42A27DB-BD31-4B8C-83A1-F6EECF244321}">
                <p14:modId xmlns:p14="http://schemas.microsoft.com/office/powerpoint/2010/main" val="4058458385"/>
              </p:ext>
            </p:extLst>
          </p:nvPr>
        </p:nvGraphicFramePr>
        <p:xfrm>
          <a:off x="338249" y="1322326"/>
          <a:ext cx="11511744" cy="1869948"/>
        </p:xfrm>
        <a:graphic>
          <a:graphicData uri="http://schemas.openxmlformats.org/drawingml/2006/table">
            <a:tbl>
              <a:tblPr firstRow="1" firstCol="1" bandRow="1">
                <a:tableStyleId>{93296810-A885-4BE3-A3E7-6D5BEEA58F35}</a:tableStyleId>
              </a:tblPr>
              <a:tblGrid>
                <a:gridCol w="2926442">
                  <a:extLst>
                    <a:ext uri="{9D8B030D-6E8A-4147-A177-3AD203B41FA5}">
                      <a16:colId xmlns:a16="http://schemas.microsoft.com/office/drawing/2014/main" val="2436042300"/>
                    </a:ext>
                  </a:extLst>
                </a:gridCol>
                <a:gridCol w="771453">
                  <a:extLst>
                    <a:ext uri="{9D8B030D-6E8A-4147-A177-3AD203B41FA5}">
                      <a16:colId xmlns:a16="http://schemas.microsoft.com/office/drawing/2014/main" val="3390248324"/>
                    </a:ext>
                  </a:extLst>
                </a:gridCol>
                <a:gridCol w="896179">
                  <a:extLst>
                    <a:ext uri="{9D8B030D-6E8A-4147-A177-3AD203B41FA5}">
                      <a16:colId xmlns:a16="http://schemas.microsoft.com/office/drawing/2014/main" val="3416812522"/>
                    </a:ext>
                  </a:extLst>
                </a:gridCol>
                <a:gridCol w="896179">
                  <a:extLst>
                    <a:ext uri="{9D8B030D-6E8A-4147-A177-3AD203B41FA5}">
                      <a16:colId xmlns:a16="http://schemas.microsoft.com/office/drawing/2014/main" val="1156070608"/>
                    </a:ext>
                  </a:extLst>
                </a:gridCol>
                <a:gridCol w="896179">
                  <a:extLst>
                    <a:ext uri="{9D8B030D-6E8A-4147-A177-3AD203B41FA5}">
                      <a16:colId xmlns:a16="http://schemas.microsoft.com/office/drawing/2014/main" val="2902929102"/>
                    </a:ext>
                  </a:extLst>
                </a:gridCol>
                <a:gridCol w="770298">
                  <a:extLst>
                    <a:ext uri="{9D8B030D-6E8A-4147-A177-3AD203B41FA5}">
                      <a16:colId xmlns:a16="http://schemas.microsoft.com/office/drawing/2014/main" val="1494723027"/>
                    </a:ext>
                  </a:extLst>
                </a:gridCol>
                <a:gridCol w="770298">
                  <a:extLst>
                    <a:ext uri="{9D8B030D-6E8A-4147-A177-3AD203B41FA5}">
                      <a16:colId xmlns:a16="http://schemas.microsoft.com/office/drawing/2014/main" val="1459823988"/>
                    </a:ext>
                  </a:extLst>
                </a:gridCol>
                <a:gridCol w="896179">
                  <a:extLst>
                    <a:ext uri="{9D8B030D-6E8A-4147-A177-3AD203B41FA5}">
                      <a16:colId xmlns:a16="http://schemas.microsoft.com/office/drawing/2014/main" val="1307646858"/>
                    </a:ext>
                  </a:extLst>
                </a:gridCol>
                <a:gridCol w="896179">
                  <a:extLst>
                    <a:ext uri="{9D8B030D-6E8A-4147-A177-3AD203B41FA5}">
                      <a16:colId xmlns:a16="http://schemas.microsoft.com/office/drawing/2014/main" val="281101944"/>
                    </a:ext>
                  </a:extLst>
                </a:gridCol>
                <a:gridCol w="896179">
                  <a:extLst>
                    <a:ext uri="{9D8B030D-6E8A-4147-A177-3AD203B41FA5}">
                      <a16:colId xmlns:a16="http://schemas.microsoft.com/office/drawing/2014/main" val="1820856700"/>
                    </a:ext>
                  </a:extLst>
                </a:gridCol>
                <a:gridCol w="896179">
                  <a:extLst>
                    <a:ext uri="{9D8B030D-6E8A-4147-A177-3AD203B41FA5}">
                      <a16:colId xmlns:a16="http://schemas.microsoft.com/office/drawing/2014/main" val="997725332"/>
                    </a:ext>
                  </a:extLst>
                </a:gridCol>
              </a:tblGrid>
              <a:tr h="44450">
                <a:tc>
                  <a:txBody>
                    <a:bodyPr/>
                    <a:lstStyle/>
                    <a:p>
                      <a:pPr>
                        <a:lnSpc>
                          <a:spcPct val="107000"/>
                        </a:lnSpc>
                        <a:spcAft>
                          <a:spcPts val="800"/>
                        </a:spcAft>
                      </a:pPr>
                      <a:r>
                        <a:rPr lang="en-US" sz="2000" kern="0">
                          <a:effectLst/>
                        </a:rPr>
                        <a:t>Year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2025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2023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2018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extLst>
                  <a:ext uri="{0D108BD9-81ED-4DB2-BD59-A6C34878D82A}">
                    <a16:rowId xmlns:a16="http://schemas.microsoft.com/office/drawing/2014/main" val="795268389"/>
                  </a:ext>
                </a:extLst>
              </a:tr>
              <a:tr h="44450">
                <a:tc>
                  <a:txBody>
                    <a:bodyPr/>
                    <a:lstStyle/>
                    <a:p>
                      <a:pPr>
                        <a:lnSpc>
                          <a:spcPct val="107000"/>
                        </a:lnSpc>
                        <a:spcAft>
                          <a:spcPts val="800"/>
                        </a:spcAft>
                      </a:pPr>
                      <a:r>
                        <a:rPr lang="en-US" sz="2000" kern="0">
                          <a:effectLst/>
                        </a:rPr>
                        <a:t>New PD patients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1816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1807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1967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1917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1696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1569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1433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1230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1134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1006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692922704"/>
                  </a:ext>
                </a:extLst>
              </a:tr>
              <a:tr h="50800">
                <a:tc>
                  <a:txBody>
                    <a:bodyPr/>
                    <a:lstStyle/>
                    <a:p>
                      <a:pPr>
                        <a:lnSpc>
                          <a:spcPct val="107000"/>
                        </a:lnSpc>
                        <a:spcAft>
                          <a:spcPts val="800"/>
                        </a:spcAft>
                      </a:pPr>
                      <a:r>
                        <a:rPr lang="en-US" sz="2000" kern="0">
                          <a:effectLst/>
                        </a:rPr>
                        <a:t>Died</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1206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1155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1114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1184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1169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882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893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731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072313531"/>
                  </a:ext>
                </a:extLst>
              </a:tr>
              <a:tr h="50800">
                <a:tc>
                  <a:txBody>
                    <a:bodyPr/>
                    <a:lstStyle/>
                    <a:p>
                      <a:pPr>
                        <a:lnSpc>
                          <a:spcPct val="107000"/>
                        </a:lnSpc>
                        <a:spcAft>
                          <a:spcPts val="800"/>
                        </a:spcAft>
                      </a:pPr>
                      <a:r>
                        <a:rPr lang="en-US" sz="2000" kern="0">
                          <a:effectLst/>
                        </a:rPr>
                        <a:t>Transplanted</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48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026990666"/>
                  </a:ext>
                </a:extLst>
              </a:tr>
              <a:tr h="50800">
                <a:tc>
                  <a:txBody>
                    <a:bodyPr/>
                    <a:lstStyle/>
                    <a:p>
                      <a:pPr>
                        <a:lnSpc>
                          <a:spcPct val="107000"/>
                        </a:lnSpc>
                        <a:spcAft>
                          <a:spcPts val="800"/>
                        </a:spcAft>
                      </a:pPr>
                      <a:r>
                        <a:rPr lang="en-US" sz="2000" kern="0">
                          <a:effectLst/>
                        </a:rPr>
                        <a:t>Lost to Follow-up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439969215"/>
                  </a:ext>
                </a:extLst>
              </a:tr>
              <a:tr h="50800">
                <a:tc>
                  <a:txBody>
                    <a:bodyPr/>
                    <a:lstStyle/>
                    <a:p>
                      <a:pPr>
                        <a:lnSpc>
                          <a:spcPct val="107000"/>
                        </a:lnSpc>
                        <a:spcAft>
                          <a:spcPts val="800"/>
                        </a:spcAft>
                      </a:pPr>
                      <a:r>
                        <a:rPr lang="en-US" sz="2000" kern="0">
                          <a:effectLst/>
                        </a:rPr>
                        <a:t>Dialysing at 31</a:t>
                      </a:r>
                      <a:r>
                        <a:rPr lang="en-US" sz="2000" kern="0" baseline="30000">
                          <a:effectLst/>
                        </a:rPr>
                        <a:t>st</a:t>
                      </a:r>
                      <a:r>
                        <a:rPr lang="en-US" sz="2000" kern="0">
                          <a:effectLst/>
                        </a:rPr>
                        <a:t> December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6805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6810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6683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6362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5926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5529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4982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4564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4286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dirty="0">
                          <a:effectLst/>
                        </a:rPr>
                        <a:t>3977</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41239352"/>
                  </a:ext>
                </a:extLst>
              </a:tr>
            </a:tbl>
          </a:graphicData>
        </a:graphic>
      </p:graphicFrame>
      <p:pic>
        <p:nvPicPr>
          <p:cNvPr id="4" name="Picture 3">
            <a:extLst>
              <a:ext uri="{FF2B5EF4-FFF2-40B4-BE49-F238E27FC236}">
                <a16:creationId xmlns:a16="http://schemas.microsoft.com/office/drawing/2014/main" id="{4EB00071-D162-A2AD-5951-4DA45968D6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883584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5B71A-EB70-E11B-B2F1-EC2FF1ADE7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5C1DAD-C333-C965-8A0A-01F75CBB38DD}"/>
              </a:ext>
            </a:extLst>
          </p:cNvPr>
          <p:cNvSpPr>
            <a:spLocks noGrp="1"/>
          </p:cNvSpPr>
          <p:nvPr>
            <p:ph type="title"/>
          </p:nvPr>
        </p:nvSpPr>
        <p:spPr>
          <a:xfrm>
            <a:off x="838200" y="-2861"/>
            <a:ext cx="10515600" cy="1325563"/>
          </a:xfrm>
        </p:spPr>
        <p:txBody>
          <a:bodyPr>
            <a:normAutofit/>
          </a:bodyPr>
          <a:lstStyle/>
          <a:p>
            <a:pPr algn="ctr"/>
            <a:r>
              <a:rPr lang="en-MY" sz="3200" b="1" dirty="0"/>
              <a:t>Figure 2.1.1: New Dialysis (Haemodialysis &amp; Chronic PD) Incidence Rate per Million Population, Malaysia 1969-2025</a:t>
            </a:r>
          </a:p>
        </p:txBody>
      </p:sp>
      <p:sp>
        <p:nvSpPr>
          <p:cNvPr id="4" name="TextBox 3">
            <a:extLst>
              <a:ext uri="{FF2B5EF4-FFF2-40B4-BE49-F238E27FC236}">
                <a16:creationId xmlns:a16="http://schemas.microsoft.com/office/drawing/2014/main" id="{67E94900-6A7D-8583-60E2-903C88194ADB}"/>
              </a:ext>
            </a:extLst>
          </p:cNvPr>
          <p:cNvSpPr txBox="1"/>
          <p:nvPr/>
        </p:nvSpPr>
        <p:spPr>
          <a:xfrm>
            <a:off x="342000" y="1321200"/>
            <a:ext cx="6094140" cy="369332"/>
          </a:xfrm>
          <a:prstGeom prst="rect">
            <a:avLst/>
          </a:prstGeom>
          <a:noFill/>
        </p:spPr>
        <p:txBody>
          <a:bodyPr wrap="square">
            <a:spAutoFit/>
          </a:bodyPr>
          <a:lstStyle/>
          <a:p>
            <a:r>
              <a:rPr lang="en-MY" sz="1800" kern="100" dirty="0">
                <a:effectLst/>
                <a:latin typeface="Calibri" panose="020F0502020204030204" pitchFamily="34" charset="0"/>
                <a:ea typeface="Calibri" panose="020F0502020204030204" pitchFamily="34" charset="0"/>
                <a:cs typeface="Calibri" panose="020F0502020204030204" pitchFamily="34" charset="0"/>
              </a:rPr>
              <a:t>(a) </a:t>
            </a:r>
            <a:r>
              <a:rPr lang="en-US" sz="1800" kern="100" dirty="0">
                <a:effectLst/>
                <a:latin typeface="Calibri" panose="020F0502020204030204" pitchFamily="34" charset="0"/>
                <a:ea typeface="Calibri" panose="020F0502020204030204" pitchFamily="34" charset="0"/>
                <a:cs typeface="Calibri" panose="020F0502020204030204" pitchFamily="34" charset="0"/>
              </a:rPr>
              <a:t>Number of New Dialysis Incidence, Malaysia 1969-2025</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04C810BA-CBDB-CAF0-49EE-8C6B4A485D10}"/>
              </a:ext>
            </a:extLst>
          </p:cNvPr>
          <p:cNvSpPr txBox="1"/>
          <p:nvPr/>
        </p:nvSpPr>
        <p:spPr>
          <a:xfrm>
            <a:off x="6084000" y="1321200"/>
            <a:ext cx="6094140" cy="369332"/>
          </a:xfrm>
          <a:prstGeom prst="rect">
            <a:avLst/>
          </a:prstGeom>
          <a:noFill/>
        </p:spPr>
        <p:txBody>
          <a:bodyPr wrap="square">
            <a:spAutoFit/>
          </a:bodyPr>
          <a:lstStyle/>
          <a:p>
            <a:r>
              <a:rPr lang="en-MY" sz="1800" kern="100" dirty="0">
                <a:effectLst/>
                <a:latin typeface="Calibri" panose="020F0502020204030204" pitchFamily="34" charset="0"/>
                <a:ea typeface="Calibri" panose="020F0502020204030204" pitchFamily="34" charset="0"/>
                <a:cs typeface="Calibri" panose="020F0502020204030204" pitchFamily="34" charset="0"/>
              </a:rPr>
              <a:t>(b) </a:t>
            </a:r>
            <a:r>
              <a:rPr lang="en-US" sz="1800" kern="100" dirty="0">
                <a:effectLst/>
                <a:latin typeface="Calibri" panose="020F0502020204030204" pitchFamily="34" charset="0"/>
                <a:ea typeface="Calibri" panose="020F0502020204030204" pitchFamily="34" charset="0"/>
                <a:cs typeface="Calibri" panose="020F0502020204030204" pitchFamily="34" charset="0"/>
              </a:rPr>
              <a:t>New Dialysis Incidence Rates, Malaysia 1969-2025</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E5166368-6E4D-1B9B-4033-0589C8944EF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2000" y="2015998"/>
            <a:ext cx="5507055" cy="3960000"/>
          </a:xfrm>
          <a:prstGeom prst="rect">
            <a:avLst/>
          </a:prstGeom>
          <a:noFill/>
          <a:ln>
            <a:noFill/>
          </a:ln>
        </p:spPr>
      </p:pic>
      <p:pic>
        <p:nvPicPr>
          <p:cNvPr id="7" name="Picture 6">
            <a:extLst>
              <a:ext uri="{FF2B5EF4-FFF2-40B4-BE49-F238E27FC236}">
                <a16:creationId xmlns:a16="http://schemas.microsoft.com/office/drawing/2014/main" id="{4FC0A394-1EBD-10B1-4363-453D10DF184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02120" y="2015998"/>
            <a:ext cx="5507055" cy="3960000"/>
          </a:xfrm>
          <a:prstGeom prst="rect">
            <a:avLst/>
          </a:prstGeom>
          <a:noFill/>
          <a:ln>
            <a:noFill/>
          </a:ln>
        </p:spPr>
      </p:pic>
      <p:pic>
        <p:nvPicPr>
          <p:cNvPr id="5" name="Picture 4">
            <a:extLst>
              <a:ext uri="{FF2B5EF4-FFF2-40B4-BE49-F238E27FC236}">
                <a16:creationId xmlns:a16="http://schemas.microsoft.com/office/drawing/2014/main" id="{9989DA52-4BB0-BB98-9E13-A9E8B68DB2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3222459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7B786-5291-509B-C99C-04AC692065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B88A09-49DA-CBE8-D525-33D0C44F20C2}"/>
              </a:ext>
            </a:extLst>
          </p:cNvPr>
          <p:cNvSpPr>
            <a:spLocks noGrp="1"/>
          </p:cNvSpPr>
          <p:nvPr>
            <p:ph type="title"/>
          </p:nvPr>
        </p:nvSpPr>
        <p:spPr>
          <a:xfrm>
            <a:off x="838200" y="-2861"/>
            <a:ext cx="10515600" cy="1325563"/>
          </a:xfrm>
        </p:spPr>
        <p:txBody>
          <a:bodyPr>
            <a:normAutofit/>
          </a:bodyPr>
          <a:lstStyle/>
          <a:p>
            <a:pPr algn="ctr"/>
            <a:r>
              <a:rPr lang="en-US" sz="3200" b="1" dirty="0"/>
              <a:t>Table 2.1.2(a): Dialysis Treatment Rate by State (New Dialysis), per million population 2016-2025</a:t>
            </a:r>
            <a:endParaRPr lang="en-MY" sz="3200" b="1" dirty="0"/>
          </a:p>
        </p:txBody>
      </p:sp>
      <p:graphicFrame>
        <p:nvGraphicFramePr>
          <p:cNvPr id="3" name="Table 2">
            <a:extLst>
              <a:ext uri="{FF2B5EF4-FFF2-40B4-BE49-F238E27FC236}">
                <a16:creationId xmlns:a16="http://schemas.microsoft.com/office/drawing/2014/main" id="{743E23F8-6965-70F2-533E-F86EF846F062}"/>
              </a:ext>
            </a:extLst>
          </p:cNvPr>
          <p:cNvGraphicFramePr>
            <a:graphicFrameLocks noGrp="1"/>
          </p:cNvGraphicFramePr>
          <p:nvPr>
            <p:extLst>
              <p:ext uri="{D42A27DB-BD31-4B8C-83A1-F6EECF244321}">
                <p14:modId xmlns:p14="http://schemas.microsoft.com/office/powerpoint/2010/main" val="1149762605"/>
              </p:ext>
            </p:extLst>
          </p:nvPr>
        </p:nvGraphicFramePr>
        <p:xfrm>
          <a:off x="338249" y="1321200"/>
          <a:ext cx="11511750" cy="4572000"/>
        </p:xfrm>
        <a:graphic>
          <a:graphicData uri="http://schemas.openxmlformats.org/drawingml/2006/table">
            <a:tbl>
              <a:tblPr firstRow="1" firstCol="1" bandRow="1">
                <a:tableStyleId>{93296810-A885-4BE3-A3E7-6D5BEEA58F35}</a:tableStyleId>
              </a:tblPr>
              <a:tblGrid>
                <a:gridCol w="3126846">
                  <a:extLst>
                    <a:ext uri="{9D8B030D-6E8A-4147-A177-3AD203B41FA5}">
                      <a16:colId xmlns:a16="http://schemas.microsoft.com/office/drawing/2014/main" val="2806907520"/>
                    </a:ext>
                  </a:extLst>
                </a:gridCol>
                <a:gridCol w="962526">
                  <a:extLst>
                    <a:ext uri="{9D8B030D-6E8A-4147-A177-3AD203B41FA5}">
                      <a16:colId xmlns:a16="http://schemas.microsoft.com/office/drawing/2014/main" val="1503639987"/>
                    </a:ext>
                  </a:extLst>
                </a:gridCol>
                <a:gridCol w="721895">
                  <a:extLst>
                    <a:ext uri="{9D8B030D-6E8A-4147-A177-3AD203B41FA5}">
                      <a16:colId xmlns:a16="http://schemas.microsoft.com/office/drawing/2014/main" val="1162741181"/>
                    </a:ext>
                  </a:extLst>
                </a:gridCol>
                <a:gridCol w="890337">
                  <a:extLst>
                    <a:ext uri="{9D8B030D-6E8A-4147-A177-3AD203B41FA5}">
                      <a16:colId xmlns:a16="http://schemas.microsoft.com/office/drawing/2014/main" val="3982903948"/>
                    </a:ext>
                  </a:extLst>
                </a:gridCol>
                <a:gridCol w="890336">
                  <a:extLst>
                    <a:ext uri="{9D8B030D-6E8A-4147-A177-3AD203B41FA5}">
                      <a16:colId xmlns:a16="http://schemas.microsoft.com/office/drawing/2014/main" val="3015112853"/>
                    </a:ext>
                  </a:extLst>
                </a:gridCol>
                <a:gridCol w="914400">
                  <a:extLst>
                    <a:ext uri="{9D8B030D-6E8A-4147-A177-3AD203B41FA5}">
                      <a16:colId xmlns:a16="http://schemas.microsoft.com/office/drawing/2014/main" val="2417669357"/>
                    </a:ext>
                  </a:extLst>
                </a:gridCol>
                <a:gridCol w="818148">
                  <a:extLst>
                    <a:ext uri="{9D8B030D-6E8A-4147-A177-3AD203B41FA5}">
                      <a16:colId xmlns:a16="http://schemas.microsoft.com/office/drawing/2014/main" val="3899735278"/>
                    </a:ext>
                  </a:extLst>
                </a:gridCol>
                <a:gridCol w="890337">
                  <a:extLst>
                    <a:ext uri="{9D8B030D-6E8A-4147-A177-3AD203B41FA5}">
                      <a16:colId xmlns:a16="http://schemas.microsoft.com/office/drawing/2014/main" val="82686067"/>
                    </a:ext>
                  </a:extLst>
                </a:gridCol>
                <a:gridCol w="770021">
                  <a:extLst>
                    <a:ext uri="{9D8B030D-6E8A-4147-A177-3AD203B41FA5}">
                      <a16:colId xmlns:a16="http://schemas.microsoft.com/office/drawing/2014/main" val="1825141966"/>
                    </a:ext>
                  </a:extLst>
                </a:gridCol>
                <a:gridCol w="745958">
                  <a:extLst>
                    <a:ext uri="{9D8B030D-6E8A-4147-A177-3AD203B41FA5}">
                      <a16:colId xmlns:a16="http://schemas.microsoft.com/office/drawing/2014/main" val="2774931007"/>
                    </a:ext>
                  </a:extLst>
                </a:gridCol>
                <a:gridCol w="780946">
                  <a:extLst>
                    <a:ext uri="{9D8B030D-6E8A-4147-A177-3AD203B41FA5}">
                      <a16:colId xmlns:a16="http://schemas.microsoft.com/office/drawing/2014/main" val="1411511814"/>
                    </a:ext>
                  </a:extLst>
                </a:gridCol>
              </a:tblGrid>
              <a:tr h="0">
                <a:tc>
                  <a:txBody>
                    <a:bodyPr/>
                    <a:lstStyle/>
                    <a:p>
                      <a:pPr algn="just"/>
                      <a:r>
                        <a:rPr lang="en-MY" sz="2000" kern="100">
                          <a:effectLst/>
                        </a:rPr>
                        <a:t>Year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2025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2023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2018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53596253"/>
                  </a:ext>
                </a:extLst>
              </a:tr>
              <a:tr h="0">
                <a:tc>
                  <a:txBody>
                    <a:bodyPr/>
                    <a:lstStyle/>
                    <a:p>
                      <a:pPr algn="just"/>
                      <a:r>
                        <a:rPr lang="en-MY" sz="2000" kern="100">
                          <a:effectLst/>
                        </a:rPr>
                        <a:t>Johor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313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330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342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355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337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343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362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333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342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340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5772851"/>
                  </a:ext>
                </a:extLst>
              </a:tr>
              <a:tr h="0">
                <a:tc>
                  <a:txBody>
                    <a:bodyPr/>
                    <a:lstStyle/>
                    <a:p>
                      <a:pPr algn="just"/>
                      <a:r>
                        <a:rPr lang="en-MY" sz="2000" kern="100">
                          <a:effectLst/>
                        </a:rPr>
                        <a:t>Kedah</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355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326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380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299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346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301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294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284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276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804340045"/>
                  </a:ext>
                </a:extLst>
              </a:tr>
              <a:tr h="0">
                <a:tc>
                  <a:txBody>
                    <a:bodyPr/>
                    <a:lstStyle/>
                    <a:p>
                      <a:pPr algn="just"/>
                      <a:r>
                        <a:rPr lang="en-MY" sz="2000" kern="100">
                          <a:effectLst/>
                        </a:rPr>
                        <a:t>Kelantan</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277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252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295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240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230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091193849"/>
                  </a:ext>
                </a:extLst>
              </a:tr>
              <a:tr h="0">
                <a:tc>
                  <a:txBody>
                    <a:bodyPr/>
                    <a:lstStyle/>
                    <a:p>
                      <a:pPr algn="just"/>
                      <a:r>
                        <a:rPr lang="en-MY" sz="2000" kern="100">
                          <a:effectLst/>
                        </a:rPr>
                        <a:t>Melaka</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376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398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400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456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397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369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380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347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300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304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20340935"/>
                  </a:ext>
                </a:extLst>
              </a:tr>
              <a:tr h="0">
                <a:tc>
                  <a:txBody>
                    <a:bodyPr/>
                    <a:lstStyle/>
                    <a:p>
                      <a:pPr algn="just"/>
                      <a:r>
                        <a:rPr lang="en-MY" sz="2000" kern="100">
                          <a:effectLst/>
                        </a:rPr>
                        <a:t>Negeri Sembilan</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367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394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388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373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399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361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412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394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365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358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71742290"/>
                  </a:ext>
                </a:extLst>
              </a:tr>
              <a:tr h="0">
                <a:tc>
                  <a:txBody>
                    <a:bodyPr/>
                    <a:lstStyle/>
                    <a:p>
                      <a:pPr algn="just"/>
                      <a:r>
                        <a:rPr lang="en-MY" sz="2000" kern="100">
                          <a:effectLst/>
                        </a:rPr>
                        <a:t>Pahang</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289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306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331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271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279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237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227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226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975149276"/>
                  </a:ext>
                </a:extLst>
              </a:tr>
              <a:tr h="0">
                <a:tc>
                  <a:txBody>
                    <a:bodyPr/>
                    <a:lstStyle/>
                    <a:p>
                      <a:pPr algn="just"/>
                      <a:r>
                        <a:rPr lang="en-MY" sz="2000" kern="100">
                          <a:effectLst/>
                        </a:rPr>
                        <a:t>Perak</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347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339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354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409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371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415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392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284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285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112375418"/>
                  </a:ext>
                </a:extLst>
              </a:tr>
              <a:tr h="0">
                <a:tc>
                  <a:txBody>
                    <a:bodyPr/>
                    <a:lstStyle/>
                    <a:p>
                      <a:pPr algn="just"/>
                      <a:r>
                        <a:rPr lang="en-MY" sz="2000" kern="100">
                          <a:effectLst/>
                        </a:rPr>
                        <a:t>Perlis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273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245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229376159"/>
                  </a:ext>
                </a:extLst>
              </a:tr>
              <a:tr h="0">
                <a:tc>
                  <a:txBody>
                    <a:bodyPr/>
                    <a:lstStyle/>
                    <a:p>
                      <a:pPr algn="just"/>
                      <a:r>
                        <a:rPr lang="en-MY" sz="2000" kern="100">
                          <a:effectLst/>
                        </a:rPr>
                        <a:t>Pulau Pinang</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341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372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354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381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363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386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366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326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362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5057303"/>
                  </a:ext>
                </a:extLst>
              </a:tr>
              <a:tr h="0">
                <a:tc>
                  <a:txBody>
                    <a:bodyPr/>
                    <a:lstStyle/>
                    <a:p>
                      <a:pPr algn="just"/>
                      <a:r>
                        <a:rPr lang="en-MY" sz="2000" kern="100">
                          <a:effectLst/>
                        </a:rPr>
                        <a:t>Sabah &amp; WP Labuan</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150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152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166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161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143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131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139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113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115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128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529459798"/>
                  </a:ext>
                </a:extLst>
              </a:tr>
              <a:tr h="0">
                <a:tc>
                  <a:txBody>
                    <a:bodyPr/>
                    <a:lstStyle/>
                    <a:p>
                      <a:pPr algn="just"/>
                      <a:r>
                        <a:rPr lang="en-MY" sz="2000" kern="100">
                          <a:effectLst/>
                        </a:rPr>
                        <a:t>Sarawak</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295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271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298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302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254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250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193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981521635"/>
                  </a:ext>
                </a:extLst>
              </a:tr>
              <a:tr h="0">
                <a:tc>
                  <a:txBody>
                    <a:bodyPr/>
                    <a:lstStyle/>
                    <a:p>
                      <a:pPr algn="just"/>
                      <a:r>
                        <a:rPr lang="en-MY" sz="2000" kern="100">
                          <a:effectLst/>
                        </a:rPr>
                        <a:t>Selangor &amp; WP Putrajaya</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265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264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290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264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241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256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269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256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861617524"/>
                  </a:ext>
                </a:extLst>
              </a:tr>
              <a:tr h="0">
                <a:tc>
                  <a:txBody>
                    <a:bodyPr/>
                    <a:lstStyle/>
                    <a:p>
                      <a:pPr algn="just"/>
                      <a:r>
                        <a:rPr lang="en-MY" sz="2000" kern="100">
                          <a:effectLst/>
                        </a:rPr>
                        <a:t>Terengganu</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325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376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355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356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365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347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279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277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702797134"/>
                  </a:ext>
                </a:extLst>
              </a:tr>
              <a:tr h="0">
                <a:tc>
                  <a:txBody>
                    <a:bodyPr/>
                    <a:lstStyle/>
                    <a:p>
                      <a:pPr algn="just"/>
                      <a:r>
                        <a:rPr lang="en-MY" sz="2000" kern="100">
                          <a:effectLst/>
                        </a:rPr>
                        <a:t>WP Kuala Lumpur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302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345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385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372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352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373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377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422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dirty="0">
                          <a:effectLst/>
                        </a:rPr>
                        <a:t>448</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996394553"/>
                  </a:ext>
                </a:extLst>
              </a:tr>
            </a:tbl>
          </a:graphicData>
        </a:graphic>
      </p:graphicFrame>
      <p:pic>
        <p:nvPicPr>
          <p:cNvPr id="4" name="Picture 3">
            <a:extLst>
              <a:ext uri="{FF2B5EF4-FFF2-40B4-BE49-F238E27FC236}">
                <a16:creationId xmlns:a16="http://schemas.microsoft.com/office/drawing/2014/main" id="{B8A9E54D-FD3F-6A9C-93CE-99FA49EFE4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665748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27FC9-FD69-5244-C7F4-9F1C5832B6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19C7DE-362C-E630-0644-EB80C9F5C1E0}"/>
              </a:ext>
            </a:extLst>
          </p:cNvPr>
          <p:cNvSpPr>
            <a:spLocks noGrp="1"/>
          </p:cNvSpPr>
          <p:nvPr>
            <p:ph type="title"/>
          </p:nvPr>
        </p:nvSpPr>
        <p:spPr>
          <a:xfrm>
            <a:off x="838200" y="-2861"/>
            <a:ext cx="10515600" cy="1325563"/>
          </a:xfrm>
        </p:spPr>
        <p:txBody>
          <a:bodyPr>
            <a:normAutofit/>
          </a:bodyPr>
          <a:lstStyle/>
          <a:p>
            <a:pPr algn="ctr"/>
            <a:r>
              <a:rPr lang="en-US" sz="3200" b="1" dirty="0"/>
              <a:t>Table 2.1.2(b): Dialysis Treatment Rate by State (Dialysis at 31st Dec), per million population 2016-2025</a:t>
            </a:r>
            <a:endParaRPr lang="en-MY" sz="3200" b="1" dirty="0"/>
          </a:p>
        </p:txBody>
      </p:sp>
      <p:graphicFrame>
        <p:nvGraphicFramePr>
          <p:cNvPr id="4" name="Table 3">
            <a:extLst>
              <a:ext uri="{FF2B5EF4-FFF2-40B4-BE49-F238E27FC236}">
                <a16:creationId xmlns:a16="http://schemas.microsoft.com/office/drawing/2014/main" id="{1BB50A10-77AF-5800-907D-9A75FB526220}"/>
              </a:ext>
            </a:extLst>
          </p:cNvPr>
          <p:cNvGraphicFramePr>
            <a:graphicFrameLocks noGrp="1"/>
          </p:cNvGraphicFramePr>
          <p:nvPr>
            <p:extLst>
              <p:ext uri="{D42A27DB-BD31-4B8C-83A1-F6EECF244321}">
                <p14:modId xmlns:p14="http://schemas.microsoft.com/office/powerpoint/2010/main" val="1403196168"/>
              </p:ext>
            </p:extLst>
          </p:nvPr>
        </p:nvGraphicFramePr>
        <p:xfrm>
          <a:off x="342000" y="1322702"/>
          <a:ext cx="11508000" cy="4572000"/>
        </p:xfrm>
        <a:graphic>
          <a:graphicData uri="http://schemas.openxmlformats.org/drawingml/2006/table">
            <a:tbl>
              <a:tblPr firstRow="1" firstCol="1" bandRow="1">
                <a:tableStyleId>{93296810-A885-4BE3-A3E7-6D5BEEA58F35}</a:tableStyleId>
              </a:tblPr>
              <a:tblGrid>
                <a:gridCol w="2858400">
                  <a:extLst>
                    <a:ext uri="{9D8B030D-6E8A-4147-A177-3AD203B41FA5}">
                      <a16:colId xmlns:a16="http://schemas.microsoft.com/office/drawing/2014/main" val="3207386617"/>
                    </a:ext>
                  </a:extLst>
                </a:gridCol>
                <a:gridCol w="1010653">
                  <a:extLst>
                    <a:ext uri="{9D8B030D-6E8A-4147-A177-3AD203B41FA5}">
                      <a16:colId xmlns:a16="http://schemas.microsoft.com/office/drawing/2014/main" val="2652941018"/>
                    </a:ext>
                  </a:extLst>
                </a:gridCol>
                <a:gridCol w="938463">
                  <a:extLst>
                    <a:ext uri="{9D8B030D-6E8A-4147-A177-3AD203B41FA5}">
                      <a16:colId xmlns:a16="http://schemas.microsoft.com/office/drawing/2014/main" val="4083336007"/>
                    </a:ext>
                  </a:extLst>
                </a:gridCol>
                <a:gridCol w="914400">
                  <a:extLst>
                    <a:ext uri="{9D8B030D-6E8A-4147-A177-3AD203B41FA5}">
                      <a16:colId xmlns:a16="http://schemas.microsoft.com/office/drawing/2014/main" val="2647548295"/>
                    </a:ext>
                  </a:extLst>
                </a:gridCol>
                <a:gridCol w="842210">
                  <a:extLst>
                    <a:ext uri="{9D8B030D-6E8A-4147-A177-3AD203B41FA5}">
                      <a16:colId xmlns:a16="http://schemas.microsoft.com/office/drawing/2014/main" val="2933452355"/>
                    </a:ext>
                  </a:extLst>
                </a:gridCol>
                <a:gridCol w="745958">
                  <a:extLst>
                    <a:ext uri="{9D8B030D-6E8A-4147-A177-3AD203B41FA5}">
                      <a16:colId xmlns:a16="http://schemas.microsoft.com/office/drawing/2014/main" val="2451698129"/>
                    </a:ext>
                  </a:extLst>
                </a:gridCol>
                <a:gridCol w="914400">
                  <a:extLst>
                    <a:ext uri="{9D8B030D-6E8A-4147-A177-3AD203B41FA5}">
                      <a16:colId xmlns:a16="http://schemas.microsoft.com/office/drawing/2014/main" val="528229230"/>
                    </a:ext>
                  </a:extLst>
                </a:gridCol>
                <a:gridCol w="890337">
                  <a:extLst>
                    <a:ext uri="{9D8B030D-6E8A-4147-A177-3AD203B41FA5}">
                      <a16:colId xmlns:a16="http://schemas.microsoft.com/office/drawing/2014/main" val="1121034615"/>
                    </a:ext>
                  </a:extLst>
                </a:gridCol>
                <a:gridCol w="890337">
                  <a:extLst>
                    <a:ext uri="{9D8B030D-6E8A-4147-A177-3AD203B41FA5}">
                      <a16:colId xmlns:a16="http://schemas.microsoft.com/office/drawing/2014/main" val="3640650607"/>
                    </a:ext>
                  </a:extLst>
                </a:gridCol>
                <a:gridCol w="745958">
                  <a:extLst>
                    <a:ext uri="{9D8B030D-6E8A-4147-A177-3AD203B41FA5}">
                      <a16:colId xmlns:a16="http://schemas.microsoft.com/office/drawing/2014/main" val="1557370479"/>
                    </a:ext>
                  </a:extLst>
                </a:gridCol>
                <a:gridCol w="756884">
                  <a:extLst>
                    <a:ext uri="{9D8B030D-6E8A-4147-A177-3AD203B41FA5}">
                      <a16:colId xmlns:a16="http://schemas.microsoft.com/office/drawing/2014/main" val="3384626753"/>
                    </a:ext>
                  </a:extLst>
                </a:gridCol>
              </a:tblGrid>
              <a:tr h="0">
                <a:tc>
                  <a:txBody>
                    <a:bodyPr/>
                    <a:lstStyle/>
                    <a:p>
                      <a:pPr algn="just"/>
                      <a:r>
                        <a:rPr lang="en-MY" sz="2000" kern="100">
                          <a:effectLst/>
                        </a:rPr>
                        <a:t>Year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2025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2023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2018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85419167"/>
                  </a:ext>
                </a:extLst>
              </a:tr>
              <a:tr h="0">
                <a:tc>
                  <a:txBody>
                    <a:bodyPr/>
                    <a:lstStyle/>
                    <a:p>
                      <a:pPr algn="just"/>
                      <a:r>
                        <a:rPr lang="en-MY" sz="2000" kern="100">
                          <a:effectLst/>
                        </a:rPr>
                        <a:t>Johor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2033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1971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1967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1999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1921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1870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1785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72204958"/>
                  </a:ext>
                </a:extLst>
              </a:tr>
              <a:tr h="0">
                <a:tc>
                  <a:txBody>
                    <a:bodyPr/>
                    <a:lstStyle/>
                    <a:p>
                      <a:pPr algn="just"/>
                      <a:r>
                        <a:rPr lang="en-MY" sz="2000" kern="100">
                          <a:effectLst/>
                        </a:rPr>
                        <a:t>Kedah</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1848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1768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1741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1639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1655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1624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1510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1429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1361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1301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99432554"/>
                  </a:ext>
                </a:extLst>
              </a:tr>
              <a:tr h="0">
                <a:tc>
                  <a:txBody>
                    <a:bodyPr/>
                    <a:lstStyle/>
                    <a:p>
                      <a:pPr algn="just"/>
                      <a:r>
                        <a:rPr lang="en-MY" sz="2000" kern="100">
                          <a:effectLst/>
                        </a:rPr>
                        <a:t>Kelantan</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1296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1246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1202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1113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1075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1111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971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916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858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828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430820366"/>
                  </a:ext>
                </a:extLst>
              </a:tr>
              <a:tr h="0">
                <a:tc>
                  <a:txBody>
                    <a:bodyPr/>
                    <a:lstStyle/>
                    <a:p>
                      <a:pPr algn="just"/>
                      <a:r>
                        <a:rPr lang="en-MY" sz="2000" kern="100">
                          <a:effectLst/>
                        </a:rPr>
                        <a:t>Melaka</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2202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2158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2087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1889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1811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1807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1698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1597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1545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65481782"/>
                  </a:ext>
                </a:extLst>
              </a:tr>
              <a:tr h="0">
                <a:tc>
                  <a:txBody>
                    <a:bodyPr/>
                    <a:lstStyle/>
                    <a:p>
                      <a:pPr algn="just"/>
                      <a:r>
                        <a:rPr lang="en-MY" sz="2000" kern="100">
                          <a:effectLst/>
                        </a:rPr>
                        <a:t>Negeri Sembilan</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2183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2133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2078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2046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2013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1973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1991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1857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1780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78568872"/>
                  </a:ext>
                </a:extLst>
              </a:tr>
              <a:tr h="0">
                <a:tc>
                  <a:txBody>
                    <a:bodyPr/>
                    <a:lstStyle/>
                    <a:p>
                      <a:pPr algn="just"/>
                      <a:r>
                        <a:rPr lang="en-MY" sz="2000" kern="100">
                          <a:effectLst/>
                        </a:rPr>
                        <a:t>Pahang</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1668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1654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1614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1583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1532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1469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1334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1267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1200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1174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13788148"/>
                  </a:ext>
                </a:extLst>
              </a:tr>
              <a:tr h="0">
                <a:tc>
                  <a:txBody>
                    <a:bodyPr/>
                    <a:lstStyle/>
                    <a:p>
                      <a:pPr algn="just"/>
                      <a:r>
                        <a:rPr lang="en-MY" sz="2000" kern="100">
                          <a:effectLst/>
                        </a:rPr>
                        <a:t>Perak</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2081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2011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2068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1846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1688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1605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1577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986523938"/>
                  </a:ext>
                </a:extLst>
              </a:tr>
              <a:tr h="0">
                <a:tc>
                  <a:txBody>
                    <a:bodyPr/>
                    <a:lstStyle/>
                    <a:p>
                      <a:pPr algn="just"/>
                      <a:r>
                        <a:rPr lang="en-MY" sz="2000" kern="100">
                          <a:effectLst/>
                        </a:rPr>
                        <a:t>Perlis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1131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1122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1075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1014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949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955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1024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1061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1044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988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97420155"/>
                  </a:ext>
                </a:extLst>
              </a:tr>
              <a:tr h="0">
                <a:tc>
                  <a:txBody>
                    <a:bodyPr/>
                    <a:lstStyle/>
                    <a:p>
                      <a:pPr algn="just"/>
                      <a:r>
                        <a:rPr lang="en-MY" sz="2000" kern="100">
                          <a:effectLst/>
                        </a:rPr>
                        <a:t>Pulau Pinang</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2013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1983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1993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1861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1803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1797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1780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772539832"/>
                  </a:ext>
                </a:extLst>
              </a:tr>
              <a:tr h="0">
                <a:tc>
                  <a:txBody>
                    <a:bodyPr/>
                    <a:lstStyle/>
                    <a:p>
                      <a:pPr algn="just"/>
                      <a:r>
                        <a:rPr lang="en-MY" sz="2000" kern="100">
                          <a:effectLst/>
                        </a:rPr>
                        <a:t>Sabah &amp; WP Labuan</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847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812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811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815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785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781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666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610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584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551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565661401"/>
                  </a:ext>
                </a:extLst>
              </a:tr>
              <a:tr h="0">
                <a:tc>
                  <a:txBody>
                    <a:bodyPr/>
                    <a:lstStyle/>
                    <a:p>
                      <a:pPr algn="just"/>
                      <a:r>
                        <a:rPr lang="en-MY" sz="2000" kern="100">
                          <a:effectLst/>
                        </a:rPr>
                        <a:t>Sarawak</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1893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1779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1676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1572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1518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1229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1144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1095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1019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177690748"/>
                  </a:ext>
                </a:extLst>
              </a:tr>
              <a:tr h="0">
                <a:tc>
                  <a:txBody>
                    <a:bodyPr/>
                    <a:lstStyle/>
                    <a:p>
                      <a:pPr algn="just"/>
                      <a:r>
                        <a:rPr lang="en-MY" sz="2000" kern="100">
                          <a:effectLst/>
                        </a:rPr>
                        <a:t>Selangor &amp; WP Putrajaya</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1474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1423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1403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1334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1286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1344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1362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1285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1230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1203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645135166"/>
                  </a:ext>
                </a:extLst>
              </a:tr>
              <a:tr h="0">
                <a:tc>
                  <a:txBody>
                    <a:bodyPr/>
                    <a:lstStyle/>
                    <a:p>
                      <a:pPr algn="just"/>
                      <a:r>
                        <a:rPr lang="en-MY" sz="2000" kern="100">
                          <a:effectLst/>
                        </a:rPr>
                        <a:t>Terengganu</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1858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1880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1844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1830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1795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1518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1384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1291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1206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595641091"/>
                  </a:ext>
                </a:extLst>
              </a:tr>
              <a:tr h="0">
                <a:tc>
                  <a:txBody>
                    <a:bodyPr/>
                    <a:lstStyle/>
                    <a:p>
                      <a:pPr algn="just"/>
                      <a:r>
                        <a:rPr lang="en-MY" sz="2000" kern="100">
                          <a:effectLst/>
                        </a:rPr>
                        <a:t>WP Kuala Lumpur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1841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1888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1893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1839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1864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1981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1980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1941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dirty="0">
                          <a:effectLst/>
                        </a:rPr>
                        <a:t>1892</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244470830"/>
                  </a:ext>
                </a:extLst>
              </a:tr>
            </a:tbl>
          </a:graphicData>
        </a:graphic>
      </p:graphicFrame>
      <p:pic>
        <p:nvPicPr>
          <p:cNvPr id="3" name="Picture 2">
            <a:extLst>
              <a:ext uri="{FF2B5EF4-FFF2-40B4-BE49-F238E27FC236}">
                <a16:creationId xmlns:a16="http://schemas.microsoft.com/office/drawing/2014/main" id="{6E356D85-3324-7B7A-8332-012858B93E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2771234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27FC9-FD69-5244-C7F4-9F1C5832B6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19C7DE-362C-E630-0644-EB80C9F5C1E0}"/>
              </a:ext>
            </a:extLst>
          </p:cNvPr>
          <p:cNvSpPr>
            <a:spLocks noGrp="1"/>
          </p:cNvSpPr>
          <p:nvPr>
            <p:ph type="title"/>
          </p:nvPr>
        </p:nvSpPr>
        <p:spPr>
          <a:xfrm>
            <a:off x="838200" y="-2861"/>
            <a:ext cx="10515600" cy="1325563"/>
          </a:xfrm>
        </p:spPr>
        <p:txBody>
          <a:bodyPr>
            <a:normAutofit/>
          </a:bodyPr>
          <a:lstStyle/>
          <a:p>
            <a:pPr algn="ctr"/>
            <a:r>
              <a:rPr lang="en-US" sz="3200" b="1" dirty="0"/>
              <a:t>Table 2.1.3(a):  Dialysis Treatment Rate by Gender, per million male or female population 2016-2025</a:t>
            </a:r>
            <a:endParaRPr lang="en-MY" sz="3200" b="1" dirty="0"/>
          </a:p>
        </p:txBody>
      </p:sp>
      <p:graphicFrame>
        <p:nvGraphicFramePr>
          <p:cNvPr id="3" name="Table 2">
            <a:extLst>
              <a:ext uri="{FF2B5EF4-FFF2-40B4-BE49-F238E27FC236}">
                <a16:creationId xmlns:a16="http://schemas.microsoft.com/office/drawing/2014/main" id="{15D041B6-2018-010F-2C71-AC886F743ED0}"/>
              </a:ext>
            </a:extLst>
          </p:cNvPr>
          <p:cNvGraphicFramePr>
            <a:graphicFrameLocks noGrp="1"/>
          </p:cNvGraphicFramePr>
          <p:nvPr>
            <p:extLst>
              <p:ext uri="{D42A27DB-BD31-4B8C-83A1-F6EECF244321}">
                <p14:modId xmlns:p14="http://schemas.microsoft.com/office/powerpoint/2010/main" val="2057378324"/>
              </p:ext>
            </p:extLst>
          </p:nvPr>
        </p:nvGraphicFramePr>
        <p:xfrm>
          <a:off x="342000" y="1322702"/>
          <a:ext cx="11508000" cy="3116580"/>
        </p:xfrm>
        <a:graphic>
          <a:graphicData uri="http://schemas.openxmlformats.org/drawingml/2006/table">
            <a:tbl>
              <a:tblPr firstRow="1" firstCol="1" bandRow="1">
                <a:tableStyleId>{93296810-A885-4BE3-A3E7-6D5BEEA58F35}</a:tableStyleId>
              </a:tblPr>
              <a:tblGrid>
                <a:gridCol w="1047126">
                  <a:extLst>
                    <a:ext uri="{9D8B030D-6E8A-4147-A177-3AD203B41FA5}">
                      <a16:colId xmlns:a16="http://schemas.microsoft.com/office/drawing/2014/main" val="325771219"/>
                    </a:ext>
                  </a:extLst>
                </a:gridCol>
                <a:gridCol w="1045972">
                  <a:extLst>
                    <a:ext uri="{9D8B030D-6E8A-4147-A177-3AD203B41FA5}">
                      <a16:colId xmlns:a16="http://schemas.microsoft.com/office/drawing/2014/main" val="3394329981"/>
                    </a:ext>
                  </a:extLst>
                </a:gridCol>
                <a:gridCol w="1045972">
                  <a:extLst>
                    <a:ext uri="{9D8B030D-6E8A-4147-A177-3AD203B41FA5}">
                      <a16:colId xmlns:a16="http://schemas.microsoft.com/office/drawing/2014/main" val="1045888847"/>
                    </a:ext>
                  </a:extLst>
                </a:gridCol>
                <a:gridCol w="1047126">
                  <a:extLst>
                    <a:ext uri="{9D8B030D-6E8A-4147-A177-3AD203B41FA5}">
                      <a16:colId xmlns:a16="http://schemas.microsoft.com/office/drawing/2014/main" val="3939588299"/>
                    </a:ext>
                  </a:extLst>
                </a:gridCol>
                <a:gridCol w="1045972">
                  <a:extLst>
                    <a:ext uri="{9D8B030D-6E8A-4147-A177-3AD203B41FA5}">
                      <a16:colId xmlns:a16="http://schemas.microsoft.com/office/drawing/2014/main" val="4024515246"/>
                    </a:ext>
                  </a:extLst>
                </a:gridCol>
                <a:gridCol w="1045972">
                  <a:extLst>
                    <a:ext uri="{9D8B030D-6E8A-4147-A177-3AD203B41FA5}">
                      <a16:colId xmlns:a16="http://schemas.microsoft.com/office/drawing/2014/main" val="2604582210"/>
                    </a:ext>
                  </a:extLst>
                </a:gridCol>
                <a:gridCol w="1045972">
                  <a:extLst>
                    <a:ext uri="{9D8B030D-6E8A-4147-A177-3AD203B41FA5}">
                      <a16:colId xmlns:a16="http://schemas.microsoft.com/office/drawing/2014/main" val="4269785527"/>
                    </a:ext>
                  </a:extLst>
                </a:gridCol>
                <a:gridCol w="1045972">
                  <a:extLst>
                    <a:ext uri="{9D8B030D-6E8A-4147-A177-3AD203B41FA5}">
                      <a16:colId xmlns:a16="http://schemas.microsoft.com/office/drawing/2014/main" val="1935215035"/>
                    </a:ext>
                  </a:extLst>
                </a:gridCol>
                <a:gridCol w="1045972">
                  <a:extLst>
                    <a:ext uri="{9D8B030D-6E8A-4147-A177-3AD203B41FA5}">
                      <a16:colId xmlns:a16="http://schemas.microsoft.com/office/drawing/2014/main" val="3028145920"/>
                    </a:ext>
                  </a:extLst>
                </a:gridCol>
                <a:gridCol w="1045972">
                  <a:extLst>
                    <a:ext uri="{9D8B030D-6E8A-4147-A177-3AD203B41FA5}">
                      <a16:colId xmlns:a16="http://schemas.microsoft.com/office/drawing/2014/main" val="412697566"/>
                    </a:ext>
                  </a:extLst>
                </a:gridCol>
                <a:gridCol w="1045972">
                  <a:extLst>
                    <a:ext uri="{9D8B030D-6E8A-4147-A177-3AD203B41FA5}">
                      <a16:colId xmlns:a16="http://schemas.microsoft.com/office/drawing/2014/main" val="880567174"/>
                    </a:ext>
                  </a:extLst>
                </a:gridCol>
              </a:tblGrid>
              <a:tr h="155829">
                <a:tc>
                  <a:txBody>
                    <a:bodyPr/>
                    <a:lstStyle/>
                    <a:p>
                      <a:pPr>
                        <a:lnSpc>
                          <a:spcPct val="107000"/>
                        </a:lnSpc>
                        <a:spcAft>
                          <a:spcPts val="800"/>
                        </a:spcAft>
                      </a:pPr>
                      <a:r>
                        <a:rPr lang="en-US" sz="2000" kern="0">
                          <a:effectLst/>
                        </a:rPr>
                        <a:t>Year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2025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2024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2023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2022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2021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2020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2019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2018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2017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2016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35656971"/>
                  </a:ext>
                </a:extLst>
              </a:tr>
              <a:tr h="155829">
                <a:tc>
                  <a:txBody>
                    <a:bodyPr/>
                    <a:lstStyle/>
                    <a:p>
                      <a:pPr>
                        <a:lnSpc>
                          <a:spcPct val="107000"/>
                        </a:lnSpc>
                        <a:spcAft>
                          <a:spcPts val="800"/>
                        </a:spcAft>
                      </a:pPr>
                      <a:r>
                        <a:rPr lang="en-US" sz="2000" kern="0">
                          <a:effectLst/>
                        </a:rPr>
                        <a:t>ALL</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84941546"/>
                  </a:ext>
                </a:extLst>
              </a:tr>
              <a:tr h="155829">
                <a:tc>
                  <a:txBody>
                    <a:bodyPr/>
                    <a:lstStyle/>
                    <a:p>
                      <a:pPr>
                        <a:lnSpc>
                          <a:spcPct val="107000"/>
                        </a:lnSpc>
                        <a:spcAft>
                          <a:spcPts val="800"/>
                        </a:spcAft>
                      </a:pPr>
                      <a:r>
                        <a:rPr lang="en-US" sz="2000" kern="0">
                          <a:effectLst/>
                        </a:rPr>
                        <a:t>Male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304</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305</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321</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323</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297</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300</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312</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280</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266</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273</a:t>
                      </a:r>
                    </a:p>
                  </a:txBody>
                  <a:tcPr marL="68580" marR="68580" marT="0" marB="0"/>
                </a:tc>
                <a:extLst>
                  <a:ext uri="{0D108BD9-81ED-4DB2-BD59-A6C34878D82A}">
                    <a16:rowId xmlns:a16="http://schemas.microsoft.com/office/drawing/2014/main" val="2326120127"/>
                  </a:ext>
                </a:extLst>
              </a:tr>
              <a:tr h="155829">
                <a:tc>
                  <a:txBody>
                    <a:bodyPr/>
                    <a:lstStyle/>
                    <a:p>
                      <a:pPr>
                        <a:lnSpc>
                          <a:spcPct val="107000"/>
                        </a:lnSpc>
                        <a:spcAft>
                          <a:spcPts val="800"/>
                        </a:spcAft>
                      </a:pPr>
                      <a:r>
                        <a:rPr lang="en-US" sz="2000" kern="0">
                          <a:effectLst/>
                        </a:rPr>
                        <a:t>Female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274</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284</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303</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292</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282</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284</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271</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248</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238</a:t>
                      </a:r>
                    </a:p>
                  </a:txBody>
                  <a:tcPr marL="68580" marR="68580" marT="0" marB="0"/>
                </a:tc>
                <a:tc>
                  <a:txBody>
                    <a:bodyPr/>
                    <a:lstStyle/>
                    <a:p>
                      <a:pPr algn="ctr">
                        <a:lnSpc>
                          <a:spcPct val="107000"/>
                        </a:lnSpc>
                        <a:spcAft>
                          <a:spcPts val="800"/>
                        </a:spcAft>
                        <a:buNone/>
                      </a:pPr>
                      <a:r>
                        <a:rPr lang="en-MY" sz="2000" kern="100" dirty="0">
                          <a:effectLst/>
                          <a:latin typeface="Calibri" panose="020F0502020204030204" pitchFamily="34" charset="0"/>
                          <a:ea typeface="Calibri" panose="020F0502020204030204" pitchFamily="34" charset="0"/>
                          <a:cs typeface="Times New Roman" panose="02020603050405020304" pitchFamily="18" charset="0"/>
                        </a:rPr>
                        <a:t>238</a:t>
                      </a:r>
                    </a:p>
                  </a:txBody>
                  <a:tcPr marL="68580" marR="68580" marT="0" marB="0"/>
                </a:tc>
                <a:extLst>
                  <a:ext uri="{0D108BD9-81ED-4DB2-BD59-A6C34878D82A}">
                    <a16:rowId xmlns:a16="http://schemas.microsoft.com/office/drawing/2014/main" val="3526543760"/>
                  </a:ext>
                </a:extLst>
              </a:tr>
              <a:tr h="155829">
                <a:tc>
                  <a:txBody>
                    <a:bodyPr/>
                    <a:lstStyle/>
                    <a:p>
                      <a:pPr>
                        <a:lnSpc>
                          <a:spcPct val="107000"/>
                        </a:lnSpc>
                        <a:spcAft>
                          <a:spcPts val="800"/>
                        </a:spcAft>
                      </a:pPr>
                      <a:r>
                        <a:rPr lang="en-US" sz="2000" kern="0">
                          <a:effectLst/>
                        </a:rPr>
                        <a:t>HD</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dirty="0">
                          <a:effectLst/>
                        </a:rPr>
                        <a:t> </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dirty="0">
                          <a:effectLst/>
                        </a:rPr>
                        <a:t> </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90238701"/>
                  </a:ext>
                </a:extLst>
              </a:tr>
              <a:tr h="155829">
                <a:tc>
                  <a:txBody>
                    <a:bodyPr/>
                    <a:lstStyle/>
                    <a:p>
                      <a:pPr>
                        <a:lnSpc>
                          <a:spcPct val="107000"/>
                        </a:lnSpc>
                        <a:spcAft>
                          <a:spcPts val="800"/>
                        </a:spcAft>
                      </a:pPr>
                      <a:r>
                        <a:rPr lang="en-US" sz="2000" kern="0">
                          <a:effectLst/>
                        </a:rPr>
                        <a:t>Male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247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251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261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262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242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251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265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241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231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241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62663534"/>
                  </a:ext>
                </a:extLst>
              </a:tr>
              <a:tr h="155829">
                <a:tc>
                  <a:txBody>
                    <a:bodyPr/>
                    <a:lstStyle/>
                    <a:p>
                      <a:pPr>
                        <a:lnSpc>
                          <a:spcPct val="107000"/>
                        </a:lnSpc>
                        <a:spcAft>
                          <a:spcPts val="800"/>
                        </a:spcAft>
                      </a:pPr>
                      <a:r>
                        <a:rPr lang="en-US" sz="2000" kern="0">
                          <a:effectLst/>
                        </a:rPr>
                        <a:t>Female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224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232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246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236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232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237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230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203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207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30029293"/>
                  </a:ext>
                </a:extLst>
              </a:tr>
              <a:tr h="155829">
                <a:tc>
                  <a:txBody>
                    <a:bodyPr/>
                    <a:lstStyle/>
                    <a:p>
                      <a:pPr>
                        <a:lnSpc>
                          <a:spcPct val="107000"/>
                        </a:lnSpc>
                        <a:spcAft>
                          <a:spcPts val="800"/>
                        </a:spcAft>
                      </a:pPr>
                      <a:r>
                        <a:rPr lang="en-US" sz="2000" kern="0">
                          <a:effectLst/>
                        </a:rPr>
                        <a:t>PD</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15434304"/>
                  </a:ext>
                </a:extLst>
              </a:tr>
              <a:tr h="155829">
                <a:tc>
                  <a:txBody>
                    <a:bodyPr/>
                    <a:lstStyle/>
                    <a:p>
                      <a:pPr>
                        <a:lnSpc>
                          <a:spcPct val="107000"/>
                        </a:lnSpc>
                        <a:spcAft>
                          <a:spcPts val="800"/>
                        </a:spcAft>
                      </a:pPr>
                      <a:r>
                        <a:rPr lang="en-US" sz="2000" kern="0">
                          <a:effectLst/>
                        </a:rPr>
                        <a:t>Male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56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60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61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602823829"/>
                  </a:ext>
                </a:extLst>
              </a:tr>
              <a:tr h="155829">
                <a:tc>
                  <a:txBody>
                    <a:bodyPr/>
                    <a:lstStyle/>
                    <a:p>
                      <a:pPr>
                        <a:lnSpc>
                          <a:spcPct val="107000"/>
                        </a:lnSpc>
                        <a:spcAft>
                          <a:spcPts val="800"/>
                        </a:spcAft>
                      </a:pPr>
                      <a:r>
                        <a:rPr lang="en-US" sz="2000" kern="0">
                          <a:effectLst/>
                        </a:rPr>
                        <a:t>Female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50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dirty="0">
                          <a:effectLst/>
                        </a:rPr>
                        <a:t>38</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dirty="0">
                          <a:effectLst/>
                        </a:rPr>
                        <a:t>32</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685411727"/>
                  </a:ext>
                </a:extLst>
              </a:tr>
            </a:tbl>
          </a:graphicData>
        </a:graphic>
      </p:graphicFrame>
      <p:pic>
        <p:nvPicPr>
          <p:cNvPr id="4" name="Picture 3">
            <a:extLst>
              <a:ext uri="{FF2B5EF4-FFF2-40B4-BE49-F238E27FC236}">
                <a16:creationId xmlns:a16="http://schemas.microsoft.com/office/drawing/2014/main" id="{5AB28E2C-53D4-3E23-4E26-EB44420284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595120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D32C6-8C1D-BA01-BBBC-1499118948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1613FE-54E5-B4B7-632F-C2558F440D7B}"/>
              </a:ext>
            </a:extLst>
          </p:cNvPr>
          <p:cNvSpPr>
            <a:spLocks noGrp="1"/>
          </p:cNvSpPr>
          <p:nvPr>
            <p:ph type="title"/>
          </p:nvPr>
        </p:nvSpPr>
        <p:spPr>
          <a:xfrm>
            <a:off x="838200" y="-2861"/>
            <a:ext cx="10515600" cy="1325563"/>
          </a:xfrm>
        </p:spPr>
        <p:txBody>
          <a:bodyPr>
            <a:normAutofit/>
          </a:bodyPr>
          <a:lstStyle/>
          <a:p>
            <a:pPr algn="ctr"/>
            <a:r>
              <a:rPr lang="en-US" sz="3200" b="1" dirty="0"/>
              <a:t>Figure 2.1.3(a) (i): Dialysis Treatment Rate by Gender 1969-2025</a:t>
            </a:r>
            <a:endParaRPr lang="en-MY" sz="3200" b="1" dirty="0"/>
          </a:p>
        </p:txBody>
      </p:sp>
      <p:pic>
        <p:nvPicPr>
          <p:cNvPr id="3" name="Picture 2">
            <a:extLst>
              <a:ext uri="{FF2B5EF4-FFF2-40B4-BE49-F238E27FC236}">
                <a16:creationId xmlns:a16="http://schemas.microsoft.com/office/drawing/2014/main" id="{C0560232-DCEF-6ECC-B1F2-B8CDD15831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pic>
        <p:nvPicPr>
          <p:cNvPr id="5" name="Picture 4">
            <a:extLst>
              <a:ext uri="{FF2B5EF4-FFF2-40B4-BE49-F238E27FC236}">
                <a16:creationId xmlns:a16="http://schemas.microsoft.com/office/drawing/2014/main" id="{59C9513D-7EDF-A4F6-8583-A2458AA0780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28000" y="1321200"/>
            <a:ext cx="6958296" cy="4989600"/>
          </a:xfrm>
          <a:prstGeom prst="rect">
            <a:avLst/>
          </a:prstGeom>
          <a:noFill/>
          <a:ln>
            <a:noFill/>
          </a:ln>
        </p:spPr>
      </p:pic>
    </p:spTree>
    <p:extLst>
      <p:ext uri="{BB962C8B-B14F-4D97-AF65-F5344CB8AC3E}">
        <p14:creationId xmlns:p14="http://schemas.microsoft.com/office/powerpoint/2010/main" val="3632546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4CECE-BF38-9E73-C279-9EC6A96AFD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393C39-C713-9F65-A0ED-8C5092FD225C}"/>
              </a:ext>
            </a:extLst>
          </p:cNvPr>
          <p:cNvSpPr>
            <a:spLocks noGrp="1"/>
          </p:cNvSpPr>
          <p:nvPr>
            <p:ph type="title"/>
          </p:nvPr>
        </p:nvSpPr>
        <p:spPr>
          <a:xfrm>
            <a:off x="838200" y="-2861"/>
            <a:ext cx="10515600" cy="1325563"/>
          </a:xfrm>
        </p:spPr>
        <p:txBody>
          <a:bodyPr>
            <a:normAutofit/>
          </a:bodyPr>
          <a:lstStyle/>
          <a:p>
            <a:pPr algn="ctr"/>
            <a:r>
              <a:rPr lang="en-US" sz="3200" b="1" dirty="0"/>
              <a:t>Figure 2.1.3(a) (ii): HD Treatment Rate by Gender 1969-2025</a:t>
            </a:r>
            <a:endParaRPr lang="en-MY" sz="3200" b="1" dirty="0"/>
          </a:p>
        </p:txBody>
      </p:sp>
      <p:pic>
        <p:nvPicPr>
          <p:cNvPr id="3" name="Picture 2">
            <a:extLst>
              <a:ext uri="{FF2B5EF4-FFF2-40B4-BE49-F238E27FC236}">
                <a16:creationId xmlns:a16="http://schemas.microsoft.com/office/drawing/2014/main" id="{9A54AF3C-628A-F972-ED6A-2E58B1A19EF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26998" y="1322699"/>
            <a:ext cx="6938003" cy="4989600"/>
          </a:xfrm>
          <a:prstGeom prst="rect">
            <a:avLst/>
          </a:prstGeom>
          <a:noFill/>
          <a:ln>
            <a:noFill/>
          </a:ln>
        </p:spPr>
      </p:pic>
      <p:pic>
        <p:nvPicPr>
          <p:cNvPr id="4" name="Picture 3">
            <a:extLst>
              <a:ext uri="{FF2B5EF4-FFF2-40B4-BE49-F238E27FC236}">
                <a16:creationId xmlns:a16="http://schemas.microsoft.com/office/drawing/2014/main" id="{037C0BF9-D2C0-4E2D-6CE2-F3E5519582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2986877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CA0A-9557-221A-CE37-2FC8A68EB9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1C0580-4B95-F776-8696-C11E7D049108}"/>
              </a:ext>
            </a:extLst>
          </p:cNvPr>
          <p:cNvSpPr>
            <a:spLocks noGrp="1"/>
          </p:cNvSpPr>
          <p:nvPr>
            <p:ph type="title"/>
          </p:nvPr>
        </p:nvSpPr>
        <p:spPr>
          <a:xfrm>
            <a:off x="838200" y="-2861"/>
            <a:ext cx="10515600" cy="1325563"/>
          </a:xfrm>
        </p:spPr>
        <p:txBody>
          <a:bodyPr>
            <a:normAutofit/>
          </a:bodyPr>
          <a:lstStyle/>
          <a:p>
            <a:pPr algn="ctr"/>
            <a:r>
              <a:rPr lang="en-US" sz="3200" b="1" dirty="0"/>
              <a:t>Figure 2.1.3(a) (iii): PD Treatment Rate by Gender 1980-2025</a:t>
            </a:r>
            <a:endParaRPr lang="en-MY" sz="3200" b="1" dirty="0"/>
          </a:p>
        </p:txBody>
      </p:sp>
      <p:pic>
        <p:nvPicPr>
          <p:cNvPr id="4" name="Picture 3">
            <a:extLst>
              <a:ext uri="{FF2B5EF4-FFF2-40B4-BE49-F238E27FC236}">
                <a16:creationId xmlns:a16="http://schemas.microsoft.com/office/drawing/2014/main" id="{B2DA93F1-C783-51AE-F6A0-86726549711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27493" y="1322699"/>
            <a:ext cx="6958296" cy="4989600"/>
          </a:xfrm>
          <a:prstGeom prst="rect">
            <a:avLst/>
          </a:prstGeom>
          <a:noFill/>
          <a:ln>
            <a:noFill/>
          </a:ln>
        </p:spPr>
      </p:pic>
      <p:pic>
        <p:nvPicPr>
          <p:cNvPr id="3" name="Picture 2">
            <a:extLst>
              <a:ext uri="{FF2B5EF4-FFF2-40B4-BE49-F238E27FC236}">
                <a16:creationId xmlns:a16="http://schemas.microsoft.com/office/drawing/2014/main" id="{7923CA42-3D07-F096-E5E3-676918F720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331531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A66D6-2EA5-81A4-DF64-850C27F208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FA9B4D-E746-102B-3786-36B27D5CB52D}"/>
              </a:ext>
            </a:extLst>
          </p:cNvPr>
          <p:cNvSpPr>
            <a:spLocks noGrp="1"/>
          </p:cNvSpPr>
          <p:nvPr>
            <p:ph type="title"/>
          </p:nvPr>
        </p:nvSpPr>
        <p:spPr>
          <a:xfrm>
            <a:off x="838200" y="-2861"/>
            <a:ext cx="10515600" cy="1325563"/>
          </a:xfrm>
        </p:spPr>
        <p:txBody>
          <a:bodyPr>
            <a:normAutofit/>
          </a:bodyPr>
          <a:lstStyle/>
          <a:p>
            <a:pPr algn="ctr"/>
            <a:r>
              <a:rPr lang="en-US" sz="3200" b="1" dirty="0"/>
              <a:t>Table 2.1.3(b): Gender Distribution of Dialysis Patients 2016-2025</a:t>
            </a:r>
            <a:endParaRPr lang="en-MY" sz="3200" b="1" dirty="0"/>
          </a:p>
        </p:txBody>
      </p:sp>
      <p:graphicFrame>
        <p:nvGraphicFramePr>
          <p:cNvPr id="3" name="Table 2">
            <a:extLst>
              <a:ext uri="{FF2B5EF4-FFF2-40B4-BE49-F238E27FC236}">
                <a16:creationId xmlns:a16="http://schemas.microsoft.com/office/drawing/2014/main" id="{409CEAC5-3522-9456-4B12-64BB7BB3E9B7}"/>
              </a:ext>
            </a:extLst>
          </p:cNvPr>
          <p:cNvGraphicFramePr>
            <a:graphicFrameLocks noGrp="1"/>
          </p:cNvGraphicFramePr>
          <p:nvPr>
            <p:extLst>
              <p:ext uri="{D42A27DB-BD31-4B8C-83A1-F6EECF244321}">
                <p14:modId xmlns:p14="http://schemas.microsoft.com/office/powerpoint/2010/main" val="3929366295"/>
              </p:ext>
            </p:extLst>
          </p:nvPr>
        </p:nvGraphicFramePr>
        <p:xfrm>
          <a:off x="338250" y="1321200"/>
          <a:ext cx="11511748" cy="4441136"/>
        </p:xfrm>
        <a:graphic>
          <a:graphicData uri="http://schemas.openxmlformats.org/drawingml/2006/table">
            <a:tbl>
              <a:tblPr firstRow="1" firstCol="1" bandRow="1">
                <a:tableStyleId>{93296810-A885-4BE3-A3E7-6D5BEEA58F35}</a:tableStyleId>
              </a:tblPr>
              <a:tblGrid>
                <a:gridCol w="3166950">
                  <a:extLst>
                    <a:ext uri="{9D8B030D-6E8A-4147-A177-3AD203B41FA5}">
                      <a16:colId xmlns:a16="http://schemas.microsoft.com/office/drawing/2014/main" val="3986860389"/>
                    </a:ext>
                  </a:extLst>
                </a:gridCol>
                <a:gridCol w="1044862">
                  <a:extLst>
                    <a:ext uri="{9D8B030D-6E8A-4147-A177-3AD203B41FA5}">
                      <a16:colId xmlns:a16="http://schemas.microsoft.com/office/drawing/2014/main" val="718373881"/>
                    </a:ext>
                  </a:extLst>
                </a:gridCol>
                <a:gridCol w="810719">
                  <a:extLst>
                    <a:ext uri="{9D8B030D-6E8A-4147-A177-3AD203B41FA5}">
                      <a16:colId xmlns:a16="http://schemas.microsoft.com/office/drawing/2014/main" val="2632540426"/>
                    </a:ext>
                  </a:extLst>
                </a:gridCol>
                <a:gridCol w="811874">
                  <a:extLst>
                    <a:ext uri="{9D8B030D-6E8A-4147-A177-3AD203B41FA5}">
                      <a16:colId xmlns:a16="http://schemas.microsoft.com/office/drawing/2014/main" val="3174548558"/>
                    </a:ext>
                  </a:extLst>
                </a:gridCol>
                <a:gridCol w="810719">
                  <a:extLst>
                    <a:ext uri="{9D8B030D-6E8A-4147-A177-3AD203B41FA5}">
                      <a16:colId xmlns:a16="http://schemas.microsoft.com/office/drawing/2014/main" val="2355637283"/>
                    </a:ext>
                  </a:extLst>
                </a:gridCol>
                <a:gridCol w="810719">
                  <a:extLst>
                    <a:ext uri="{9D8B030D-6E8A-4147-A177-3AD203B41FA5}">
                      <a16:colId xmlns:a16="http://schemas.microsoft.com/office/drawing/2014/main" val="59087373"/>
                    </a:ext>
                  </a:extLst>
                </a:gridCol>
                <a:gridCol w="810719">
                  <a:extLst>
                    <a:ext uri="{9D8B030D-6E8A-4147-A177-3AD203B41FA5}">
                      <a16:colId xmlns:a16="http://schemas.microsoft.com/office/drawing/2014/main" val="1957548824"/>
                    </a:ext>
                  </a:extLst>
                </a:gridCol>
                <a:gridCol w="811874">
                  <a:extLst>
                    <a:ext uri="{9D8B030D-6E8A-4147-A177-3AD203B41FA5}">
                      <a16:colId xmlns:a16="http://schemas.microsoft.com/office/drawing/2014/main" val="2130597977"/>
                    </a:ext>
                  </a:extLst>
                </a:gridCol>
                <a:gridCol w="810719">
                  <a:extLst>
                    <a:ext uri="{9D8B030D-6E8A-4147-A177-3AD203B41FA5}">
                      <a16:colId xmlns:a16="http://schemas.microsoft.com/office/drawing/2014/main" val="875786132"/>
                    </a:ext>
                  </a:extLst>
                </a:gridCol>
                <a:gridCol w="810719">
                  <a:extLst>
                    <a:ext uri="{9D8B030D-6E8A-4147-A177-3AD203B41FA5}">
                      <a16:colId xmlns:a16="http://schemas.microsoft.com/office/drawing/2014/main" val="3865755974"/>
                    </a:ext>
                  </a:extLst>
                </a:gridCol>
                <a:gridCol w="811874">
                  <a:extLst>
                    <a:ext uri="{9D8B030D-6E8A-4147-A177-3AD203B41FA5}">
                      <a16:colId xmlns:a16="http://schemas.microsoft.com/office/drawing/2014/main" val="1909174304"/>
                    </a:ext>
                  </a:extLst>
                </a:gridCol>
              </a:tblGrid>
              <a:tr h="155829">
                <a:tc>
                  <a:txBody>
                    <a:bodyPr/>
                    <a:lstStyle/>
                    <a:p>
                      <a:pPr>
                        <a:lnSpc>
                          <a:spcPct val="107000"/>
                        </a:lnSpc>
                        <a:spcAft>
                          <a:spcPts val="800"/>
                        </a:spcAft>
                      </a:pPr>
                      <a:r>
                        <a:rPr lang="en-US" sz="1500" kern="0">
                          <a:effectLst/>
                        </a:rPr>
                        <a:t>Year</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500" kern="0">
                          <a:effectLst/>
                        </a:rPr>
                        <a:t>2025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500" kern="0">
                          <a:effectLst/>
                        </a:rPr>
                        <a:t>2024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500" kern="0">
                          <a:effectLst/>
                        </a:rPr>
                        <a:t>2023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500" kern="0">
                          <a:effectLst/>
                        </a:rPr>
                        <a:t>2022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2021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2020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2019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2018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2017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2016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extLst>
                  <a:ext uri="{0D108BD9-81ED-4DB2-BD59-A6C34878D82A}">
                    <a16:rowId xmlns:a16="http://schemas.microsoft.com/office/drawing/2014/main" val="4261778911"/>
                  </a:ext>
                </a:extLst>
              </a:tr>
              <a:tr h="155829">
                <a:tc>
                  <a:txBody>
                    <a:bodyPr/>
                    <a:lstStyle/>
                    <a:p>
                      <a:pPr>
                        <a:lnSpc>
                          <a:spcPct val="107000"/>
                        </a:lnSpc>
                        <a:spcAft>
                          <a:spcPts val="800"/>
                        </a:spcAft>
                      </a:pPr>
                      <a:r>
                        <a:rPr lang="en-US" sz="1500" kern="0">
                          <a:effectLst/>
                        </a:rPr>
                        <a:t>New Dialysis patients</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9905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10056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10446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10087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9434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9492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9499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8554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8089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8110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415222764"/>
                  </a:ext>
                </a:extLst>
              </a:tr>
              <a:tr h="155829">
                <a:tc>
                  <a:txBody>
                    <a:bodyPr/>
                    <a:lstStyle/>
                    <a:p>
                      <a:pPr>
                        <a:lnSpc>
                          <a:spcPct val="107000"/>
                        </a:lnSpc>
                        <a:spcAft>
                          <a:spcPts val="800"/>
                        </a:spcAft>
                      </a:pPr>
                      <a:r>
                        <a:rPr lang="en-US" sz="1500" kern="0">
                          <a:effectLst/>
                        </a:rPr>
                        <a:t>% Male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55.0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55.1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55.1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573609494"/>
                  </a:ext>
                </a:extLst>
              </a:tr>
              <a:tr h="155829">
                <a:tc>
                  <a:txBody>
                    <a:bodyPr/>
                    <a:lstStyle/>
                    <a:p>
                      <a:pPr>
                        <a:lnSpc>
                          <a:spcPct val="107000"/>
                        </a:lnSpc>
                        <a:spcAft>
                          <a:spcPts val="800"/>
                        </a:spcAft>
                      </a:pPr>
                      <a:r>
                        <a:rPr lang="en-US" sz="1500" kern="0">
                          <a:effectLst/>
                        </a:rPr>
                        <a:t>% Female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45.0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44.9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44.9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4030441646"/>
                  </a:ext>
                </a:extLst>
              </a:tr>
              <a:tr h="155829">
                <a:tc>
                  <a:txBody>
                    <a:bodyPr/>
                    <a:lstStyle/>
                    <a:p>
                      <a:pPr>
                        <a:lnSpc>
                          <a:spcPct val="107000"/>
                        </a:lnSpc>
                        <a:spcAft>
                          <a:spcPts val="800"/>
                        </a:spcAft>
                      </a:pPr>
                      <a:r>
                        <a:rPr lang="en-US" sz="1500" kern="0">
                          <a:effectLst/>
                        </a:rPr>
                        <a:t>ESKD patients at 31</a:t>
                      </a:r>
                      <a:r>
                        <a:rPr lang="en-US" sz="1500" kern="0" baseline="30000">
                          <a:effectLst/>
                        </a:rPr>
                        <a:t>st</a:t>
                      </a:r>
                      <a:r>
                        <a:rPr lang="en-US" sz="1500" kern="0">
                          <a:effectLst/>
                        </a:rPr>
                        <a:t> December</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57638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56149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54662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52221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50559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50412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47498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44758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42550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40603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296800780"/>
                  </a:ext>
                </a:extLst>
              </a:tr>
              <a:tr h="155829">
                <a:tc>
                  <a:txBody>
                    <a:bodyPr/>
                    <a:lstStyle/>
                    <a:p>
                      <a:pPr>
                        <a:lnSpc>
                          <a:spcPct val="107000"/>
                        </a:lnSpc>
                        <a:spcAft>
                          <a:spcPts val="800"/>
                        </a:spcAft>
                      </a:pPr>
                      <a:r>
                        <a:rPr lang="en-US" sz="1500" kern="0">
                          <a:effectLst/>
                        </a:rPr>
                        <a:t>% Male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52.4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52.5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52.5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52.7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52.8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582494875"/>
                  </a:ext>
                </a:extLst>
              </a:tr>
              <a:tr h="155829">
                <a:tc>
                  <a:txBody>
                    <a:bodyPr/>
                    <a:lstStyle/>
                    <a:p>
                      <a:pPr>
                        <a:lnSpc>
                          <a:spcPct val="107000"/>
                        </a:lnSpc>
                        <a:spcAft>
                          <a:spcPts val="800"/>
                        </a:spcAft>
                      </a:pPr>
                      <a:r>
                        <a:rPr lang="en-US" sz="1500" kern="0">
                          <a:effectLst/>
                        </a:rPr>
                        <a:t>% Female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47.6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47.5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47.5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47.3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47.2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428084287"/>
                  </a:ext>
                </a:extLst>
              </a:tr>
              <a:tr h="155829">
                <a:tc>
                  <a:txBody>
                    <a:bodyPr/>
                    <a:lstStyle/>
                    <a:p>
                      <a:pPr>
                        <a:lnSpc>
                          <a:spcPct val="107000"/>
                        </a:lnSpc>
                        <a:spcAft>
                          <a:spcPts val="800"/>
                        </a:spcAft>
                      </a:pPr>
                      <a:r>
                        <a:rPr lang="en-US" sz="1500" kern="0">
                          <a:effectLst/>
                        </a:rPr>
                        <a:t>New HD patients</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8089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8249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8479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8170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7738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7923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8066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7324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6955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7104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177262817"/>
                  </a:ext>
                </a:extLst>
              </a:tr>
              <a:tr h="155829">
                <a:tc>
                  <a:txBody>
                    <a:bodyPr/>
                    <a:lstStyle/>
                    <a:p>
                      <a:pPr>
                        <a:lnSpc>
                          <a:spcPct val="107000"/>
                        </a:lnSpc>
                        <a:spcAft>
                          <a:spcPts val="800"/>
                        </a:spcAft>
                      </a:pPr>
                      <a:r>
                        <a:rPr lang="en-US" sz="1500" kern="0">
                          <a:effectLst/>
                        </a:rPr>
                        <a:t>% Male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54.9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55.1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55.1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55.5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833843854"/>
                  </a:ext>
                </a:extLst>
              </a:tr>
              <a:tr h="155829">
                <a:tc>
                  <a:txBody>
                    <a:bodyPr/>
                    <a:lstStyle/>
                    <a:p>
                      <a:pPr>
                        <a:lnSpc>
                          <a:spcPct val="107000"/>
                        </a:lnSpc>
                        <a:spcAft>
                          <a:spcPts val="800"/>
                        </a:spcAft>
                      </a:pPr>
                      <a:r>
                        <a:rPr lang="en-US" sz="1500" kern="0">
                          <a:effectLst/>
                        </a:rPr>
                        <a:t>% Female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45.1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44.9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44.9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44.5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481650528"/>
                  </a:ext>
                </a:extLst>
              </a:tr>
              <a:tr h="155829">
                <a:tc>
                  <a:txBody>
                    <a:bodyPr/>
                    <a:lstStyle/>
                    <a:p>
                      <a:pPr>
                        <a:lnSpc>
                          <a:spcPct val="107000"/>
                        </a:lnSpc>
                        <a:spcAft>
                          <a:spcPts val="800"/>
                        </a:spcAft>
                      </a:pPr>
                      <a:r>
                        <a:rPr lang="en-US" sz="1500" kern="0">
                          <a:effectLst/>
                        </a:rPr>
                        <a:t>HD patients at 31</a:t>
                      </a:r>
                      <a:r>
                        <a:rPr lang="en-US" sz="1500" kern="0" baseline="30000">
                          <a:effectLst/>
                        </a:rPr>
                        <a:t>st</a:t>
                      </a:r>
                      <a:r>
                        <a:rPr lang="en-US" sz="1500" kern="0">
                          <a:effectLst/>
                        </a:rPr>
                        <a:t> December</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50833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49339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47979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45859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44633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44883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42516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40194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38264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36626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928077759"/>
                  </a:ext>
                </a:extLst>
              </a:tr>
              <a:tr h="155829">
                <a:tc>
                  <a:txBody>
                    <a:bodyPr/>
                    <a:lstStyle/>
                    <a:p>
                      <a:pPr>
                        <a:lnSpc>
                          <a:spcPct val="107000"/>
                        </a:lnSpc>
                        <a:spcAft>
                          <a:spcPts val="800"/>
                        </a:spcAft>
                      </a:pPr>
                      <a:r>
                        <a:rPr lang="en-US" sz="1500" kern="0">
                          <a:effectLst/>
                        </a:rPr>
                        <a:t>% Male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52.6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52.6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52.7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52.9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55.1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4090172055"/>
                  </a:ext>
                </a:extLst>
              </a:tr>
              <a:tr h="155829">
                <a:tc>
                  <a:txBody>
                    <a:bodyPr/>
                    <a:lstStyle/>
                    <a:p>
                      <a:pPr>
                        <a:lnSpc>
                          <a:spcPct val="107000"/>
                        </a:lnSpc>
                        <a:spcAft>
                          <a:spcPts val="800"/>
                        </a:spcAft>
                      </a:pPr>
                      <a:r>
                        <a:rPr lang="en-US" sz="1500" kern="0">
                          <a:effectLst/>
                        </a:rPr>
                        <a:t>% Female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47.4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47.4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47.3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47.1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44.9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265933225"/>
                  </a:ext>
                </a:extLst>
              </a:tr>
              <a:tr h="155829">
                <a:tc>
                  <a:txBody>
                    <a:bodyPr/>
                    <a:lstStyle/>
                    <a:p>
                      <a:pPr>
                        <a:lnSpc>
                          <a:spcPct val="107000"/>
                        </a:lnSpc>
                        <a:spcAft>
                          <a:spcPts val="800"/>
                        </a:spcAft>
                      </a:pPr>
                      <a:r>
                        <a:rPr lang="en-US" sz="1500" kern="0">
                          <a:effectLst/>
                        </a:rPr>
                        <a:t>New PD patients</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1816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1807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1967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1917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1696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1569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1433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1230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1134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1006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831254912"/>
                  </a:ext>
                </a:extLst>
              </a:tr>
              <a:tr h="155829">
                <a:tc>
                  <a:txBody>
                    <a:bodyPr/>
                    <a:lstStyle/>
                    <a:p>
                      <a:pPr>
                        <a:lnSpc>
                          <a:spcPct val="107000"/>
                        </a:lnSpc>
                        <a:spcAft>
                          <a:spcPts val="800"/>
                        </a:spcAft>
                      </a:pPr>
                      <a:r>
                        <a:rPr lang="en-US" sz="1500" kern="0">
                          <a:effectLst/>
                        </a:rPr>
                        <a:t>% Male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55.6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55.2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52.0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52.0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51.7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727686585"/>
                  </a:ext>
                </a:extLst>
              </a:tr>
              <a:tr h="155829">
                <a:tc>
                  <a:txBody>
                    <a:bodyPr/>
                    <a:lstStyle/>
                    <a:p>
                      <a:pPr>
                        <a:lnSpc>
                          <a:spcPct val="107000"/>
                        </a:lnSpc>
                        <a:spcAft>
                          <a:spcPts val="800"/>
                        </a:spcAft>
                      </a:pPr>
                      <a:r>
                        <a:rPr lang="en-US" sz="1500" kern="0">
                          <a:effectLst/>
                        </a:rPr>
                        <a:t>% Female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44.4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44.8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48.0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48.0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48.3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227908116"/>
                  </a:ext>
                </a:extLst>
              </a:tr>
              <a:tr h="155829">
                <a:tc>
                  <a:txBody>
                    <a:bodyPr/>
                    <a:lstStyle/>
                    <a:p>
                      <a:pPr>
                        <a:lnSpc>
                          <a:spcPct val="107000"/>
                        </a:lnSpc>
                        <a:spcAft>
                          <a:spcPts val="800"/>
                        </a:spcAft>
                      </a:pPr>
                      <a:r>
                        <a:rPr lang="en-US" sz="1500" kern="0">
                          <a:effectLst/>
                        </a:rPr>
                        <a:t>PD patients at 31</a:t>
                      </a:r>
                      <a:r>
                        <a:rPr lang="en-US" sz="1500" kern="0" baseline="30000">
                          <a:effectLst/>
                        </a:rPr>
                        <a:t>st</a:t>
                      </a:r>
                      <a:r>
                        <a:rPr lang="en-US" sz="1500" kern="0">
                          <a:effectLst/>
                        </a:rPr>
                        <a:t> December</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6805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6810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6683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6362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5926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5529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4982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4564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4286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3977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355931182"/>
                  </a:ext>
                </a:extLst>
              </a:tr>
              <a:tr h="155829">
                <a:tc>
                  <a:txBody>
                    <a:bodyPr/>
                    <a:lstStyle/>
                    <a:p>
                      <a:pPr>
                        <a:lnSpc>
                          <a:spcPct val="107000"/>
                        </a:lnSpc>
                        <a:spcAft>
                          <a:spcPts val="800"/>
                        </a:spcAft>
                      </a:pPr>
                      <a:r>
                        <a:rPr lang="en-US" sz="1500" kern="0">
                          <a:effectLst/>
                        </a:rPr>
                        <a:t>% Male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51.6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51.5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51.4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50.9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50.7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50.8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50.9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49.8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49.5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736148110"/>
                  </a:ext>
                </a:extLst>
              </a:tr>
              <a:tr h="155829">
                <a:tc>
                  <a:txBody>
                    <a:bodyPr/>
                    <a:lstStyle/>
                    <a:p>
                      <a:pPr>
                        <a:lnSpc>
                          <a:spcPct val="107000"/>
                        </a:lnSpc>
                        <a:spcAft>
                          <a:spcPts val="800"/>
                        </a:spcAft>
                      </a:pPr>
                      <a:r>
                        <a:rPr lang="en-US" sz="1500" kern="0">
                          <a:effectLst/>
                        </a:rPr>
                        <a:t>% Female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48.4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48.5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48.6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49.1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49.3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49.2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49.1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50.2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dirty="0">
                          <a:effectLst/>
                        </a:rPr>
                        <a:t>50.5</a:t>
                      </a:r>
                      <a:endParaRPr lang="en-MY" sz="15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806888883"/>
                  </a:ext>
                </a:extLst>
              </a:tr>
            </a:tbl>
          </a:graphicData>
        </a:graphic>
      </p:graphicFrame>
      <p:pic>
        <p:nvPicPr>
          <p:cNvPr id="4" name="Picture 3">
            <a:extLst>
              <a:ext uri="{FF2B5EF4-FFF2-40B4-BE49-F238E27FC236}">
                <a16:creationId xmlns:a16="http://schemas.microsoft.com/office/drawing/2014/main" id="{33B71BFE-F049-7F03-F87D-DE3F980D95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2497080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F5145-A1E2-AA08-936F-6AD9C00B1F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28B587-6575-4201-86C6-CBCCA867E537}"/>
              </a:ext>
            </a:extLst>
          </p:cNvPr>
          <p:cNvSpPr>
            <a:spLocks noGrp="1"/>
          </p:cNvSpPr>
          <p:nvPr>
            <p:ph type="title"/>
          </p:nvPr>
        </p:nvSpPr>
        <p:spPr>
          <a:xfrm>
            <a:off x="838200" y="-2861"/>
            <a:ext cx="10515600" cy="1325563"/>
          </a:xfrm>
        </p:spPr>
        <p:txBody>
          <a:bodyPr>
            <a:normAutofit/>
          </a:bodyPr>
          <a:lstStyle/>
          <a:p>
            <a:pPr algn="ctr"/>
            <a:r>
              <a:rPr lang="en-US" sz="3200" b="1" dirty="0"/>
              <a:t>Figure 2.1.3(b) (i): Gender Distribution of Dialysis Patients 1969-2025</a:t>
            </a:r>
            <a:endParaRPr lang="en-MY" sz="3200" b="1" dirty="0"/>
          </a:p>
        </p:txBody>
      </p:sp>
      <p:sp>
        <p:nvSpPr>
          <p:cNvPr id="4" name="TextBox 3">
            <a:extLst>
              <a:ext uri="{FF2B5EF4-FFF2-40B4-BE49-F238E27FC236}">
                <a16:creationId xmlns:a16="http://schemas.microsoft.com/office/drawing/2014/main" id="{1EAD184D-B2A7-EE2D-352B-A2874D506A3B}"/>
              </a:ext>
            </a:extLst>
          </p:cNvPr>
          <p:cNvSpPr txBox="1"/>
          <p:nvPr/>
        </p:nvSpPr>
        <p:spPr>
          <a:xfrm>
            <a:off x="342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a:t>
            </a:r>
            <a:r>
              <a:rPr lang="en-MY" sz="1800" kern="100" dirty="0" err="1">
                <a:effectLst/>
                <a:latin typeface="Calibri" panose="020F0502020204030204" pitchFamily="34" charset="0"/>
                <a:ea typeface="Calibri" panose="020F0502020204030204" pitchFamily="34" charset="0"/>
                <a:cs typeface="Calibri" panose="020F0502020204030204" pitchFamily="34" charset="0"/>
              </a:rPr>
              <a:t>i</a:t>
            </a:r>
            <a:r>
              <a:rPr lang="en-MY" sz="1800" kern="100" dirty="0">
                <a:effectLst/>
                <a:latin typeface="Calibri" panose="020F0502020204030204" pitchFamily="34" charset="0"/>
                <a:ea typeface="Calibri" panose="020F0502020204030204" pitchFamily="34" charset="0"/>
                <a:cs typeface="Calibri" panose="020F0502020204030204" pitchFamily="34" charset="0"/>
              </a:rPr>
              <a:t>) New Dialysis patients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9380D8BC-AEDA-FC6C-8E85-946E765FCA17}"/>
              </a:ext>
            </a:extLst>
          </p:cNvPr>
          <p:cNvSpPr txBox="1"/>
          <p:nvPr/>
        </p:nvSpPr>
        <p:spPr>
          <a:xfrm>
            <a:off x="6084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(ii) ESKD Patients at 31</a:t>
            </a:r>
            <a:r>
              <a:rPr lang="en-MY" sz="1800" kern="100" baseline="30000" dirty="0">
                <a:effectLst/>
                <a:latin typeface="Calibri" panose="020F0502020204030204" pitchFamily="34" charset="0"/>
                <a:ea typeface="Calibri" panose="020F0502020204030204" pitchFamily="34" charset="0"/>
                <a:cs typeface="Calibri" panose="020F0502020204030204" pitchFamily="34" charset="0"/>
              </a:rPr>
              <a:t>st</a:t>
            </a:r>
            <a:r>
              <a:rPr lang="en-MY" sz="1800" kern="100" dirty="0">
                <a:effectLst/>
                <a:latin typeface="Calibri" panose="020F0502020204030204" pitchFamily="34" charset="0"/>
                <a:ea typeface="Calibri" panose="020F0502020204030204" pitchFamily="34" charset="0"/>
                <a:cs typeface="Calibri" panose="020F0502020204030204" pitchFamily="34" charset="0"/>
              </a:rPr>
              <a: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E63C3006-DC21-B6E0-704F-CD081EA032D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2000" y="2015997"/>
            <a:ext cx="5522457" cy="3960000"/>
          </a:xfrm>
          <a:prstGeom prst="rect">
            <a:avLst/>
          </a:prstGeom>
          <a:noFill/>
          <a:ln>
            <a:noFill/>
          </a:ln>
        </p:spPr>
      </p:pic>
      <p:pic>
        <p:nvPicPr>
          <p:cNvPr id="7" name="Picture 6">
            <a:extLst>
              <a:ext uri="{FF2B5EF4-FFF2-40B4-BE49-F238E27FC236}">
                <a16:creationId xmlns:a16="http://schemas.microsoft.com/office/drawing/2014/main" id="{D9F512E9-94A7-0E87-4F9B-9B2497BD495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83935" y="2015996"/>
            <a:ext cx="5522457" cy="3960000"/>
          </a:xfrm>
          <a:prstGeom prst="rect">
            <a:avLst/>
          </a:prstGeom>
          <a:noFill/>
          <a:ln>
            <a:noFill/>
          </a:ln>
        </p:spPr>
      </p:pic>
      <p:pic>
        <p:nvPicPr>
          <p:cNvPr id="5" name="Picture 4">
            <a:extLst>
              <a:ext uri="{FF2B5EF4-FFF2-40B4-BE49-F238E27FC236}">
                <a16:creationId xmlns:a16="http://schemas.microsoft.com/office/drawing/2014/main" id="{CF230794-FAB5-9D53-D40A-516476FAE1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4256107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A5AC8-6A69-3E31-28EF-BAA1655BB9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43A8B4-AC0F-E76C-C25E-121C5A87D7AC}"/>
              </a:ext>
            </a:extLst>
          </p:cNvPr>
          <p:cNvSpPr>
            <a:spLocks noGrp="1"/>
          </p:cNvSpPr>
          <p:nvPr>
            <p:ph type="title"/>
          </p:nvPr>
        </p:nvSpPr>
        <p:spPr>
          <a:xfrm>
            <a:off x="838200" y="-2861"/>
            <a:ext cx="10515600" cy="1325563"/>
          </a:xfrm>
        </p:spPr>
        <p:txBody>
          <a:bodyPr>
            <a:normAutofit/>
          </a:bodyPr>
          <a:lstStyle/>
          <a:p>
            <a:pPr algn="ctr"/>
            <a:r>
              <a:rPr lang="en-US" sz="3200" b="1" dirty="0"/>
              <a:t>Figure 2.1.3(b) (ii): Gender Distribution of HD Patients 1969-2025</a:t>
            </a:r>
            <a:endParaRPr lang="en-MY" sz="3200" b="1" dirty="0"/>
          </a:p>
        </p:txBody>
      </p:sp>
      <p:sp>
        <p:nvSpPr>
          <p:cNvPr id="4" name="TextBox 3">
            <a:extLst>
              <a:ext uri="{FF2B5EF4-FFF2-40B4-BE49-F238E27FC236}">
                <a16:creationId xmlns:a16="http://schemas.microsoft.com/office/drawing/2014/main" id="{0AAECCAF-B2D9-34DF-7309-7A3FCE519B9E}"/>
              </a:ext>
            </a:extLst>
          </p:cNvPr>
          <p:cNvSpPr txBox="1"/>
          <p:nvPr/>
        </p:nvSpPr>
        <p:spPr>
          <a:xfrm>
            <a:off x="342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(i) New HD patients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83C0DC96-C6C4-70E4-273D-C7F981743F04}"/>
              </a:ext>
            </a:extLst>
          </p:cNvPr>
          <p:cNvSpPr txBox="1"/>
          <p:nvPr/>
        </p:nvSpPr>
        <p:spPr>
          <a:xfrm>
            <a:off x="6084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(ii) HD Patients at 31</a:t>
            </a:r>
            <a:r>
              <a:rPr lang="en-MY" sz="1800" kern="100" baseline="30000" dirty="0">
                <a:effectLst/>
                <a:latin typeface="Calibri" panose="020F0502020204030204" pitchFamily="34" charset="0"/>
                <a:ea typeface="Calibri" panose="020F0502020204030204" pitchFamily="34" charset="0"/>
                <a:cs typeface="Calibri" panose="020F0502020204030204" pitchFamily="34" charset="0"/>
              </a:rPr>
              <a:t>st</a:t>
            </a:r>
            <a:r>
              <a:rPr lang="en-MY" sz="1800" kern="100" dirty="0">
                <a:effectLst/>
                <a:latin typeface="Calibri" panose="020F0502020204030204" pitchFamily="34" charset="0"/>
                <a:ea typeface="Calibri" panose="020F0502020204030204" pitchFamily="34" charset="0"/>
                <a:cs typeface="Calibri" panose="020F0502020204030204" pitchFamily="34" charset="0"/>
              </a:rPr>
              <a: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7DC4C53F-8557-917B-1815-955A2CA12E1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3826" y="2015998"/>
            <a:ext cx="5522457" cy="3960000"/>
          </a:xfrm>
          <a:prstGeom prst="rect">
            <a:avLst/>
          </a:prstGeom>
          <a:noFill/>
          <a:ln>
            <a:noFill/>
          </a:ln>
        </p:spPr>
      </p:pic>
      <p:pic>
        <p:nvPicPr>
          <p:cNvPr id="8" name="Picture 7">
            <a:extLst>
              <a:ext uri="{FF2B5EF4-FFF2-40B4-BE49-F238E27FC236}">
                <a16:creationId xmlns:a16="http://schemas.microsoft.com/office/drawing/2014/main" id="{86DF03F5-63AC-41FD-5F13-FEC73C53D63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03390" y="2015997"/>
            <a:ext cx="5522457" cy="3960000"/>
          </a:xfrm>
          <a:prstGeom prst="rect">
            <a:avLst/>
          </a:prstGeom>
          <a:noFill/>
          <a:ln>
            <a:noFill/>
          </a:ln>
        </p:spPr>
      </p:pic>
      <p:pic>
        <p:nvPicPr>
          <p:cNvPr id="5" name="Picture 4">
            <a:extLst>
              <a:ext uri="{FF2B5EF4-FFF2-40B4-BE49-F238E27FC236}">
                <a16:creationId xmlns:a16="http://schemas.microsoft.com/office/drawing/2014/main" id="{5171AF15-206E-E162-963B-70FF3C06FE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322555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10985-1481-35FA-7B1F-E98621672B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D7D4B5-C5FA-0958-47CA-5513BE5086D1}"/>
              </a:ext>
            </a:extLst>
          </p:cNvPr>
          <p:cNvSpPr>
            <a:spLocks noGrp="1"/>
          </p:cNvSpPr>
          <p:nvPr>
            <p:ph type="title"/>
          </p:nvPr>
        </p:nvSpPr>
        <p:spPr>
          <a:xfrm>
            <a:off x="838200" y="-2861"/>
            <a:ext cx="10515600" cy="1325563"/>
          </a:xfrm>
        </p:spPr>
        <p:txBody>
          <a:bodyPr>
            <a:normAutofit/>
          </a:bodyPr>
          <a:lstStyle/>
          <a:p>
            <a:pPr algn="ctr"/>
            <a:r>
              <a:rPr lang="en-US" sz="3200" b="1" dirty="0"/>
              <a:t>Figure 2.1.3(b) (iii): Gender Distribution of PD Patients 1980-2025</a:t>
            </a:r>
            <a:endParaRPr lang="en-MY" sz="3200" b="1" dirty="0"/>
          </a:p>
        </p:txBody>
      </p:sp>
      <p:sp>
        <p:nvSpPr>
          <p:cNvPr id="4" name="TextBox 3">
            <a:extLst>
              <a:ext uri="{FF2B5EF4-FFF2-40B4-BE49-F238E27FC236}">
                <a16:creationId xmlns:a16="http://schemas.microsoft.com/office/drawing/2014/main" id="{0DB74472-295F-4B8E-6744-0F3B9FC43F8C}"/>
              </a:ext>
            </a:extLst>
          </p:cNvPr>
          <p:cNvSpPr txBox="1"/>
          <p:nvPr/>
        </p:nvSpPr>
        <p:spPr>
          <a:xfrm>
            <a:off x="342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(i) New PD patients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C2437C79-7783-98CD-658A-C6FF5F61C323}"/>
              </a:ext>
            </a:extLst>
          </p:cNvPr>
          <p:cNvSpPr txBox="1"/>
          <p:nvPr/>
        </p:nvSpPr>
        <p:spPr>
          <a:xfrm>
            <a:off x="6084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(ii) PD Patients at 31</a:t>
            </a:r>
            <a:r>
              <a:rPr lang="en-MY" sz="1800" kern="100" baseline="30000" dirty="0">
                <a:effectLst/>
                <a:latin typeface="Calibri" panose="020F0502020204030204" pitchFamily="34" charset="0"/>
                <a:ea typeface="Calibri" panose="020F0502020204030204" pitchFamily="34" charset="0"/>
                <a:cs typeface="Calibri" panose="020F0502020204030204" pitchFamily="34" charset="0"/>
              </a:rPr>
              <a:t>st</a:t>
            </a:r>
            <a:r>
              <a:rPr lang="en-MY" sz="1800" kern="100" dirty="0">
                <a:effectLst/>
                <a:latin typeface="Calibri" panose="020F0502020204030204" pitchFamily="34" charset="0"/>
                <a:ea typeface="Calibri" panose="020F0502020204030204" pitchFamily="34" charset="0"/>
                <a:cs typeface="Calibri" panose="020F0502020204030204" pitchFamily="34" charset="0"/>
              </a:rPr>
              <a: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31A51025-7FFF-2BE4-8985-8F280903DD1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1999" y="2015997"/>
            <a:ext cx="5522457" cy="3960000"/>
          </a:xfrm>
          <a:prstGeom prst="rect">
            <a:avLst/>
          </a:prstGeom>
          <a:noFill/>
          <a:ln>
            <a:noFill/>
          </a:ln>
        </p:spPr>
      </p:pic>
      <p:pic>
        <p:nvPicPr>
          <p:cNvPr id="7" name="Picture 6">
            <a:extLst>
              <a:ext uri="{FF2B5EF4-FFF2-40B4-BE49-F238E27FC236}">
                <a16:creationId xmlns:a16="http://schemas.microsoft.com/office/drawing/2014/main" id="{EA9B6226-10A9-241F-A77A-DB7F3B50836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03390" y="2015996"/>
            <a:ext cx="5522457" cy="3960000"/>
          </a:xfrm>
          <a:prstGeom prst="rect">
            <a:avLst/>
          </a:prstGeom>
          <a:noFill/>
          <a:ln>
            <a:noFill/>
          </a:ln>
        </p:spPr>
      </p:pic>
      <p:pic>
        <p:nvPicPr>
          <p:cNvPr id="5" name="Picture 4">
            <a:extLst>
              <a:ext uri="{FF2B5EF4-FFF2-40B4-BE49-F238E27FC236}">
                <a16:creationId xmlns:a16="http://schemas.microsoft.com/office/drawing/2014/main" id="{876BCE4F-44DD-E36D-3383-EE769A5E2C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765960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24B92-28FC-B10E-EB1A-D7499E872EC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F648F84-3021-20F7-0357-22F405305D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
        <p:nvSpPr>
          <p:cNvPr id="2" name="Title 1">
            <a:extLst>
              <a:ext uri="{FF2B5EF4-FFF2-40B4-BE49-F238E27FC236}">
                <a16:creationId xmlns:a16="http://schemas.microsoft.com/office/drawing/2014/main" id="{CB3C8216-FBFB-1D3B-B267-84A0C31C02B4}"/>
              </a:ext>
            </a:extLst>
          </p:cNvPr>
          <p:cNvSpPr>
            <a:spLocks noGrp="1"/>
          </p:cNvSpPr>
          <p:nvPr>
            <p:ph type="title"/>
          </p:nvPr>
        </p:nvSpPr>
        <p:spPr>
          <a:xfrm>
            <a:off x="838200" y="-2861"/>
            <a:ext cx="10515600" cy="1325563"/>
          </a:xfrm>
        </p:spPr>
        <p:txBody>
          <a:bodyPr>
            <a:normAutofit/>
          </a:bodyPr>
          <a:lstStyle/>
          <a:p>
            <a:pPr algn="ctr"/>
            <a:r>
              <a:rPr lang="en-US" sz="3200" b="1" dirty="0"/>
              <a:t>Table 2.1.4(a): Dialysis Treatment Rate by Age Group, per million age group population 2016-2025</a:t>
            </a:r>
            <a:endParaRPr lang="en-MY" sz="3200" b="1" dirty="0"/>
          </a:p>
        </p:txBody>
      </p:sp>
      <p:graphicFrame>
        <p:nvGraphicFramePr>
          <p:cNvPr id="3" name="Table 2">
            <a:extLst>
              <a:ext uri="{FF2B5EF4-FFF2-40B4-BE49-F238E27FC236}">
                <a16:creationId xmlns:a16="http://schemas.microsoft.com/office/drawing/2014/main" id="{5DBCCC3A-1A7E-ADA6-D478-D259008CDDFE}"/>
              </a:ext>
            </a:extLst>
          </p:cNvPr>
          <p:cNvGraphicFramePr>
            <a:graphicFrameLocks noGrp="1"/>
          </p:cNvGraphicFramePr>
          <p:nvPr>
            <p:extLst>
              <p:ext uri="{D42A27DB-BD31-4B8C-83A1-F6EECF244321}">
                <p14:modId xmlns:p14="http://schemas.microsoft.com/office/powerpoint/2010/main" val="3751346057"/>
              </p:ext>
            </p:extLst>
          </p:nvPr>
        </p:nvGraphicFramePr>
        <p:xfrm>
          <a:off x="338254" y="1049221"/>
          <a:ext cx="11511749" cy="5765673"/>
        </p:xfrm>
        <a:graphic>
          <a:graphicData uri="http://schemas.openxmlformats.org/drawingml/2006/table">
            <a:tbl>
              <a:tblPr firstRow="1" firstCol="1" bandRow="1">
                <a:tableStyleId>{93296810-A885-4BE3-A3E7-6D5BEEA58F35}</a:tableStyleId>
              </a:tblPr>
              <a:tblGrid>
                <a:gridCol w="3280849">
                  <a:extLst>
                    <a:ext uri="{9D8B030D-6E8A-4147-A177-3AD203B41FA5}">
                      <a16:colId xmlns:a16="http://schemas.microsoft.com/office/drawing/2014/main" val="162784415"/>
                    </a:ext>
                  </a:extLst>
                </a:gridCol>
                <a:gridCol w="821939">
                  <a:extLst>
                    <a:ext uri="{9D8B030D-6E8A-4147-A177-3AD203B41FA5}">
                      <a16:colId xmlns:a16="http://schemas.microsoft.com/office/drawing/2014/main" val="2806479900"/>
                    </a:ext>
                  </a:extLst>
                </a:gridCol>
                <a:gridCol w="821939">
                  <a:extLst>
                    <a:ext uri="{9D8B030D-6E8A-4147-A177-3AD203B41FA5}">
                      <a16:colId xmlns:a16="http://schemas.microsoft.com/office/drawing/2014/main" val="2320491461"/>
                    </a:ext>
                  </a:extLst>
                </a:gridCol>
                <a:gridCol w="821939">
                  <a:extLst>
                    <a:ext uri="{9D8B030D-6E8A-4147-A177-3AD203B41FA5}">
                      <a16:colId xmlns:a16="http://schemas.microsoft.com/office/drawing/2014/main" val="2675689638"/>
                    </a:ext>
                  </a:extLst>
                </a:gridCol>
                <a:gridCol w="821939">
                  <a:extLst>
                    <a:ext uri="{9D8B030D-6E8A-4147-A177-3AD203B41FA5}">
                      <a16:colId xmlns:a16="http://schemas.microsoft.com/office/drawing/2014/main" val="46511216"/>
                    </a:ext>
                  </a:extLst>
                </a:gridCol>
                <a:gridCol w="824241">
                  <a:extLst>
                    <a:ext uri="{9D8B030D-6E8A-4147-A177-3AD203B41FA5}">
                      <a16:colId xmlns:a16="http://schemas.microsoft.com/office/drawing/2014/main" val="2694833603"/>
                    </a:ext>
                  </a:extLst>
                </a:gridCol>
                <a:gridCol w="824241">
                  <a:extLst>
                    <a:ext uri="{9D8B030D-6E8A-4147-A177-3AD203B41FA5}">
                      <a16:colId xmlns:a16="http://schemas.microsoft.com/office/drawing/2014/main" val="1705562475"/>
                    </a:ext>
                  </a:extLst>
                </a:gridCol>
                <a:gridCol w="824241">
                  <a:extLst>
                    <a:ext uri="{9D8B030D-6E8A-4147-A177-3AD203B41FA5}">
                      <a16:colId xmlns:a16="http://schemas.microsoft.com/office/drawing/2014/main" val="221909436"/>
                    </a:ext>
                  </a:extLst>
                </a:gridCol>
                <a:gridCol w="824241">
                  <a:extLst>
                    <a:ext uri="{9D8B030D-6E8A-4147-A177-3AD203B41FA5}">
                      <a16:colId xmlns:a16="http://schemas.microsoft.com/office/drawing/2014/main" val="2834886864"/>
                    </a:ext>
                  </a:extLst>
                </a:gridCol>
                <a:gridCol w="824241">
                  <a:extLst>
                    <a:ext uri="{9D8B030D-6E8A-4147-A177-3AD203B41FA5}">
                      <a16:colId xmlns:a16="http://schemas.microsoft.com/office/drawing/2014/main" val="2014141254"/>
                    </a:ext>
                  </a:extLst>
                </a:gridCol>
                <a:gridCol w="821939">
                  <a:extLst>
                    <a:ext uri="{9D8B030D-6E8A-4147-A177-3AD203B41FA5}">
                      <a16:colId xmlns:a16="http://schemas.microsoft.com/office/drawing/2014/main" val="1796424065"/>
                    </a:ext>
                  </a:extLst>
                </a:gridCol>
              </a:tblGrid>
              <a:tr h="117604">
                <a:tc>
                  <a:txBody>
                    <a:bodyPr/>
                    <a:lstStyle/>
                    <a:p>
                      <a:pPr>
                        <a:lnSpc>
                          <a:spcPct val="107000"/>
                        </a:lnSpc>
                        <a:spcAft>
                          <a:spcPts val="800"/>
                        </a:spcAft>
                      </a:pPr>
                      <a:r>
                        <a:rPr lang="en-US" sz="1000" kern="0">
                          <a:effectLst/>
                        </a:rPr>
                        <a:t>Year</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US" sz="1000" kern="0">
                          <a:effectLst/>
                        </a:rPr>
                        <a:t>2025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US" sz="1000" kern="0">
                          <a:effectLst/>
                        </a:rPr>
                        <a:t>2024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US" sz="1000" kern="0">
                          <a:effectLst/>
                        </a:rPr>
                        <a:t>2023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US" sz="1000" kern="0">
                          <a:effectLst/>
                        </a:rPr>
                        <a:t>2022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US" sz="1000" kern="0">
                          <a:effectLst/>
                        </a:rPr>
                        <a:t>2021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US" sz="1000" kern="0">
                          <a:effectLst/>
                        </a:rPr>
                        <a:t>2020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US" sz="1000" kern="0">
                          <a:effectLst/>
                        </a:rPr>
                        <a:t>2019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US" sz="1000" kern="0">
                          <a:effectLst/>
                        </a:rPr>
                        <a:t>2018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US" sz="1000" kern="0">
                          <a:effectLst/>
                        </a:rPr>
                        <a:t>2017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US" sz="1000" kern="0">
                          <a:effectLst/>
                        </a:rPr>
                        <a:t>2016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extLst>
                  <a:ext uri="{0D108BD9-81ED-4DB2-BD59-A6C34878D82A}">
                    <a16:rowId xmlns:a16="http://schemas.microsoft.com/office/drawing/2014/main" val="2475608844"/>
                  </a:ext>
                </a:extLst>
              </a:tr>
              <a:tr h="117604">
                <a:tc>
                  <a:txBody>
                    <a:bodyPr/>
                    <a:lstStyle/>
                    <a:p>
                      <a:pPr>
                        <a:lnSpc>
                          <a:spcPct val="107000"/>
                        </a:lnSpc>
                        <a:spcAft>
                          <a:spcPts val="800"/>
                        </a:spcAft>
                      </a:pPr>
                      <a:r>
                        <a:rPr lang="en-US" sz="1000" kern="0">
                          <a:effectLst/>
                        </a:rPr>
                        <a:t>New Dialysis patients</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dirty="0">
                          <a:effectLst/>
                        </a:rPr>
                        <a:t>9905</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10056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10446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10087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9434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9492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9499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8554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8089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8110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1414533384"/>
                  </a:ext>
                </a:extLst>
              </a:tr>
              <a:tr h="117604">
                <a:tc>
                  <a:txBody>
                    <a:bodyPr/>
                    <a:lstStyle/>
                    <a:p>
                      <a:pPr>
                        <a:lnSpc>
                          <a:spcPct val="107000"/>
                        </a:lnSpc>
                        <a:spcAft>
                          <a:spcPts val="800"/>
                        </a:spcAft>
                      </a:pPr>
                      <a:r>
                        <a:rPr lang="en-US" sz="1000" kern="0">
                          <a:effectLst/>
                        </a:rPr>
                        <a:t>≤14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dirty="0">
                          <a:effectLst/>
                        </a:rPr>
                        <a:t>7</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dirty="0">
                          <a:effectLst/>
                        </a:rPr>
                        <a:t>8</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3792951030"/>
                  </a:ext>
                </a:extLst>
              </a:tr>
              <a:tr h="117604">
                <a:tc>
                  <a:txBody>
                    <a:bodyPr/>
                    <a:lstStyle/>
                    <a:p>
                      <a:pPr>
                        <a:lnSpc>
                          <a:spcPct val="107000"/>
                        </a:lnSpc>
                        <a:spcAft>
                          <a:spcPts val="800"/>
                        </a:spcAft>
                      </a:pPr>
                      <a:r>
                        <a:rPr lang="en-US" sz="1000" kern="0">
                          <a:effectLst/>
                        </a:rPr>
                        <a:t>15-24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32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31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dirty="0">
                          <a:effectLst/>
                        </a:rPr>
                        <a:t>35</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38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39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36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37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32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31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32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3286287244"/>
                  </a:ext>
                </a:extLst>
              </a:tr>
              <a:tr h="117604">
                <a:tc>
                  <a:txBody>
                    <a:bodyPr/>
                    <a:lstStyle/>
                    <a:p>
                      <a:pPr>
                        <a:lnSpc>
                          <a:spcPct val="107000"/>
                        </a:lnSpc>
                        <a:spcAft>
                          <a:spcPts val="800"/>
                        </a:spcAft>
                      </a:pPr>
                      <a:r>
                        <a:rPr lang="en-US" sz="1000" kern="0">
                          <a:effectLst/>
                        </a:rPr>
                        <a:t>25-34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112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105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113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dirty="0">
                          <a:effectLst/>
                        </a:rPr>
                        <a:t>118</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100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102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92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89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81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81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3435708761"/>
                  </a:ext>
                </a:extLst>
              </a:tr>
              <a:tr h="117604">
                <a:tc>
                  <a:txBody>
                    <a:bodyPr/>
                    <a:lstStyle/>
                    <a:p>
                      <a:pPr>
                        <a:lnSpc>
                          <a:spcPct val="107000"/>
                        </a:lnSpc>
                        <a:spcAft>
                          <a:spcPts val="800"/>
                        </a:spcAft>
                      </a:pPr>
                      <a:r>
                        <a:rPr lang="en-US" sz="1000" kern="0">
                          <a:effectLst/>
                        </a:rPr>
                        <a:t>35-44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246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255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261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253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232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231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250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216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209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212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2909978351"/>
                  </a:ext>
                </a:extLst>
              </a:tr>
              <a:tr h="117604">
                <a:tc>
                  <a:txBody>
                    <a:bodyPr/>
                    <a:lstStyle/>
                    <a:p>
                      <a:pPr>
                        <a:lnSpc>
                          <a:spcPct val="107000"/>
                        </a:lnSpc>
                        <a:spcAft>
                          <a:spcPts val="800"/>
                        </a:spcAft>
                      </a:pPr>
                      <a:r>
                        <a:rPr lang="en-US" sz="1000" kern="0">
                          <a:effectLst/>
                        </a:rPr>
                        <a:t>45-54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559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576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621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609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dirty="0">
                          <a:effectLst/>
                        </a:rPr>
                        <a:t>553</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598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600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563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541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574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4286352767"/>
                  </a:ext>
                </a:extLst>
              </a:tr>
              <a:tr h="117604">
                <a:tc>
                  <a:txBody>
                    <a:bodyPr/>
                    <a:lstStyle/>
                    <a:p>
                      <a:pPr>
                        <a:lnSpc>
                          <a:spcPct val="107000"/>
                        </a:lnSpc>
                        <a:spcAft>
                          <a:spcPts val="800"/>
                        </a:spcAft>
                      </a:pPr>
                      <a:r>
                        <a:rPr lang="en-US" sz="1000" kern="0" dirty="0">
                          <a:effectLst/>
                        </a:rPr>
                        <a:t>55-64</a:t>
                      </a:r>
                      <a:endParaRPr lang="en-MY"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946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1039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1111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1079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1110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1122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1132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1046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1027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1085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544227002"/>
                  </a:ext>
                </a:extLst>
              </a:tr>
              <a:tr h="117604">
                <a:tc>
                  <a:txBody>
                    <a:bodyPr/>
                    <a:lstStyle/>
                    <a:p>
                      <a:pPr>
                        <a:lnSpc>
                          <a:spcPct val="107000"/>
                        </a:lnSpc>
                        <a:spcAft>
                          <a:spcPts val="800"/>
                        </a:spcAft>
                      </a:pPr>
                      <a:r>
                        <a:rPr lang="en-US" sz="1000" kern="0">
                          <a:effectLst/>
                        </a:rPr>
                        <a:t>65-74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1140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1174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1265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1285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dirty="0">
                          <a:effectLst/>
                        </a:rPr>
                        <a:t>1245</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1306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1302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1194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1212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1194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69796578"/>
                  </a:ext>
                </a:extLst>
              </a:tr>
              <a:tr h="117604">
                <a:tc>
                  <a:txBody>
                    <a:bodyPr/>
                    <a:lstStyle/>
                    <a:p>
                      <a:pPr>
                        <a:lnSpc>
                          <a:spcPct val="107000"/>
                        </a:lnSpc>
                        <a:spcAft>
                          <a:spcPts val="800"/>
                        </a:spcAft>
                      </a:pPr>
                      <a:r>
                        <a:rPr lang="en-US" sz="1000" kern="0">
                          <a:effectLst/>
                        </a:rPr>
                        <a:t>≥75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737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752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824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919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787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800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829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808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726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762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2629928062"/>
                  </a:ext>
                </a:extLst>
              </a:tr>
              <a:tr h="117604">
                <a:tc>
                  <a:txBody>
                    <a:bodyPr/>
                    <a:lstStyle/>
                    <a:p>
                      <a:pPr>
                        <a:lnSpc>
                          <a:spcPct val="107000"/>
                        </a:lnSpc>
                        <a:spcAft>
                          <a:spcPts val="800"/>
                        </a:spcAft>
                      </a:pPr>
                      <a:r>
                        <a:rPr lang="en-MY" sz="1000" kern="0">
                          <a:effectLst/>
                        </a:rPr>
                        <a:t>Overall Mean age (yrs)</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55.6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55.6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55.6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55.6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55.8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dirty="0">
                          <a:effectLst/>
                        </a:rPr>
                        <a:t>55.8</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55.7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55.7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55.7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55.5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611493743"/>
                  </a:ext>
                </a:extLst>
              </a:tr>
              <a:tr h="0">
                <a:tc>
                  <a:txBody>
                    <a:bodyPr/>
                    <a:lstStyle/>
                    <a:p>
                      <a:pPr>
                        <a:lnSpc>
                          <a:spcPct val="107000"/>
                        </a:lnSpc>
                        <a:spcAft>
                          <a:spcPts val="800"/>
                        </a:spcAft>
                      </a:pPr>
                      <a:r>
                        <a:rPr lang="en-MY" sz="1000" kern="0">
                          <a:effectLst/>
                        </a:rPr>
                        <a:t>Overall SD age</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14.2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14.0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14.1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14.3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14.1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13.9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14.1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14.0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13.9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13.8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4147619285"/>
                  </a:ext>
                </a:extLst>
              </a:tr>
              <a:tr h="117604">
                <a:tc>
                  <a:txBody>
                    <a:bodyPr/>
                    <a:lstStyle/>
                    <a:p>
                      <a:pPr>
                        <a:lnSpc>
                          <a:spcPct val="107000"/>
                        </a:lnSpc>
                        <a:spcAft>
                          <a:spcPts val="800"/>
                        </a:spcAft>
                      </a:pPr>
                      <a:r>
                        <a:rPr lang="en-MY" sz="1000" kern="0">
                          <a:effectLst/>
                        </a:rPr>
                        <a:t>Overall Median age (yrs) </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57.3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57.3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57.4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57.3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57.8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57.6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57.5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57.5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57.3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dirty="0">
                          <a:effectLst/>
                        </a:rPr>
                        <a:t>57.1</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2410787253"/>
                  </a:ext>
                </a:extLst>
              </a:tr>
              <a:tr h="117604">
                <a:tc>
                  <a:txBody>
                    <a:bodyPr/>
                    <a:lstStyle/>
                    <a:p>
                      <a:pPr>
                        <a:lnSpc>
                          <a:spcPct val="107000"/>
                        </a:lnSpc>
                        <a:spcAft>
                          <a:spcPts val="800"/>
                        </a:spcAft>
                      </a:pPr>
                      <a:r>
                        <a:rPr lang="en-MY" sz="1000" kern="0" dirty="0">
                          <a:effectLst/>
                        </a:rPr>
                        <a:t>New HD patients</a:t>
                      </a:r>
                      <a:endParaRPr lang="en-MY"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8089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8249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8479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8170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7738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dirty="0">
                          <a:effectLst/>
                        </a:rPr>
                        <a:t>7923</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8066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7324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6955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7104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3583636850"/>
                  </a:ext>
                </a:extLst>
              </a:tr>
              <a:tr h="117604">
                <a:tc>
                  <a:txBody>
                    <a:bodyPr/>
                    <a:lstStyle/>
                    <a:p>
                      <a:pPr>
                        <a:lnSpc>
                          <a:spcPct val="107000"/>
                        </a:lnSpc>
                        <a:spcAft>
                          <a:spcPts val="800"/>
                        </a:spcAft>
                      </a:pPr>
                      <a:r>
                        <a:rPr lang="en-MY" sz="1000" kern="0">
                          <a:effectLst/>
                        </a:rPr>
                        <a:t>≤14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1386243906"/>
                  </a:ext>
                </a:extLst>
              </a:tr>
              <a:tr h="117604">
                <a:tc>
                  <a:txBody>
                    <a:bodyPr/>
                    <a:lstStyle/>
                    <a:p>
                      <a:pPr>
                        <a:lnSpc>
                          <a:spcPct val="107000"/>
                        </a:lnSpc>
                        <a:spcAft>
                          <a:spcPts val="800"/>
                        </a:spcAft>
                      </a:pPr>
                      <a:r>
                        <a:rPr lang="en-MY" sz="1000" kern="0">
                          <a:effectLst/>
                        </a:rPr>
                        <a:t>15-24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18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21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21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22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21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21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3508887664"/>
                  </a:ext>
                </a:extLst>
              </a:tr>
              <a:tr h="117604">
                <a:tc>
                  <a:txBody>
                    <a:bodyPr/>
                    <a:lstStyle/>
                    <a:p>
                      <a:pPr>
                        <a:lnSpc>
                          <a:spcPct val="107000"/>
                        </a:lnSpc>
                        <a:spcAft>
                          <a:spcPts val="800"/>
                        </a:spcAft>
                      </a:pPr>
                      <a:r>
                        <a:rPr lang="en-MY" sz="1000" kern="0">
                          <a:effectLst/>
                        </a:rPr>
                        <a:t>25-34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76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71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78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81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69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71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dirty="0">
                          <a:effectLst/>
                        </a:rPr>
                        <a:t>70</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69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63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64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3097339406"/>
                  </a:ext>
                </a:extLst>
              </a:tr>
              <a:tr h="117604">
                <a:tc>
                  <a:txBody>
                    <a:bodyPr/>
                    <a:lstStyle/>
                    <a:p>
                      <a:pPr>
                        <a:lnSpc>
                          <a:spcPct val="107000"/>
                        </a:lnSpc>
                        <a:spcAft>
                          <a:spcPts val="800"/>
                        </a:spcAft>
                      </a:pPr>
                      <a:r>
                        <a:rPr lang="en-MY" sz="1000" kern="0">
                          <a:effectLst/>
                        </a:rPr>
                        <a:t>35-44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189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202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202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191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180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188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207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180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173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182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1788089186"/>
                  </a:ext>
                </a:extLst>
              </a:tr>
              <a:tr h="117604">
                <a:tc>
                  <a:txBody>
                    <a:bodyPr/>
                    <a:lstStyle/>
                    <a:p>
                      <a:pPr>
                        <a:lnSpc>
                          <a:spcPct val="107000"/>
                        </a:lnSpc>
                        <a:spcAft>
                          <a:spcPts val="800"/>
                        </a:spcAft>
                      </a:pPr>
                      <a:r>
                        <a:rPr lang="en-MY" sz="1000" kern="0">
                          <a:effectLst/>
                        </a:rPr>
                        <a:t>45-54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dirty="0">
                          <a:effectLst/>
                        </a:rPr>
                        <a:t>460</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dirty="0">
                          <a:effectLst/>
                        </a:rPr>
                        <a:t>473</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504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dirty="0">
                          <a:effectLst/>
                        </a:rPr>
                        <a:t>491</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455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510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512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486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471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511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1098480457"/>
                  </a:ext>
                </a:extLst>
              </a:tr>
              <a:tr h="117604">
                <a:tc>
                  <a:txBody>
                    <a:bodyPr/>
                    <a:lstStyle/>
                    <a:p>
                      <a:pPr>
                        <a:lnSpc>
                          <a:spcPct val="107000"/>
                        </a:lnSpc>
                        <a:spcAft>
                          <a:spcPts val="800"/>
                        </a:spcAft>
                      </a:pPr>
                      <a:r>
                        <a:rPr lang="en-MY" sz="1000" kern="0">
                          <a:effectLst/>
                        </a:rPr>
                        <a:t>55-64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793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873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923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901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942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956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dirty="0">
                          <a:effectLst/>
                        </a:rPr>
                        <a:t>975</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911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910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967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3309737478"/>
                  </a:ext>
                </a:extLst>
              </a:tr>
              <a:tr h="117604">
                <a:tc>
                  <a:txBody>
                    <a:bodyPr/>
                    <a:lstStyle/>
                    <a:p>
                      <a:pPr>
                        <a:lnSpc>
                          <a:spcPct val="107000"/>
                        </a:lnSpc>
                        <a:spcAft>
                          <a:spcPts val="800"/>
                        </a:spcAft>
                      </a:pPr>
                      <a:r>
                        <a:rPr lang="en-US" sz="1000" kern="0">
                          <a:effectLst/>
                        </a:rPr>
                        <a:t>65-74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989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1016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1098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1109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1077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1136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1162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1059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1078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1073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1220122580"/>
                  </a:ext>
                </a:extLst>
              </a:tr>
              <a:tr h="117604">
                <a:tc>
                  <a:txBody>
                    <a:bodyPr/>
                    <a:lstStyle/>
                    <a:p>
                      <a:pPr>
                        <a:lnSpc>
                          <a:spcPct val="107000"/>
                        </a:lnSpc>
                        <a:spcAft>
                          <a:spcPts val="800"/>
                        </a:spcAft>
                      </a:pPr>
                      <a:r>
                        <a:rPr lang="en-US" sz="1000" kern="0">
                          <a:effectLst/>
                        </a:rPr>
                        <a:t>≥75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670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694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729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831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713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735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dirty="0">
                          <a:effectLst/>
                        </a:rPr>
                        <a:t>766</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dirty="0">
                          <a:effectLst/>
                        </a:rPr>
                        <a:t>742</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653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695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4290045616"/>
                  </a:ext>
                </a:extLst>
              </a:tr>
              <a:tr h="117604">
                <a:tc>
                  <a:txBody>
                    <a:bodyPr/>
                    <a:lstStyle/>
                    <a:p>
                      <a:pPr>
                        <a:lnSpc>
                          <a:spcPct val="107000"/>
                        </a:lnSpc>
                        <a:spcAft>
                          <a:spcPts val="800"/>
                        </a:spcAft>
                      </a:pPr>
                      <a:r>
                        <a:rPr lang="en-MY" sz="1000" kern="0">
                          <a:effectLst/>
                        </a:rPr>
                        <a:t>HD Mean age (yrs)</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56.9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56.7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56.8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56.9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57.0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56.8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56.7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dirty="0">
                          <a:effectLst/>
                        </a:rPr>
                        <a:t>56.5</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56.6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56.2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1924644246"/>
                  </a:ext>
                </a:extLst>
              </a:tr>
              <a:tr h="117604">
                <a:tc>
                  <a:txBody>
                    <a:bodyPr/>
                    <a:lstStyle/>
                    <a:p>
                      <a:pPr>
                        <a:lnSpc>
                          <a:spcPct val="107000"/>
                        </a:lnSpc>
                        <a:spcAft>
                          <a:spcPts val="800"/>
                        </a:spcAft>
                      </a:pPr>
                      <a:r>
                        <a:rPr lang="en-MY" sz="1000" kern="0">
                          <a:effectLst/>
                        </a:rPr>
                        <a:t>HD SD age</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13.5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13.3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13.3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13.6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13.2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13.1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13.4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13.4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13.1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dirty="0">
                          <a:effectLst/>
                        </a:rPr>
                        <a:t>13.2</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2210785855"/>
                  </a:ext>
                </a:extLst>
              </a:tr>
              <a:tr h="117604">
                <a:tc>
                  <a:txBody>
                    <a:bodyPr/>
                    <a:lstStyle/>
                    <a:p>
                      <a:pPr>
                        <a:lnSpc>
                          <a:spcPct val="107000"/>
                        </a:lnSpc>
                        <a:spcAft>
                          <a:spcPts val="800"/>
                        </a:spcAft>
                      </a:pPr>
                      <a:r>
                        <a:rPr lang="en-MY" sz="1000" kern="0">
                          <a:effectLst/>
                        </a:rPr>
                        <a:t>HD Median age (yrs) </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58.3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58.2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58.1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58.2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58.5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58.3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58.1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57.9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57.9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dirty="0">
                          <a:effectLst/>
                        </a:rPr>
                        <a:t>57.3</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4154529572"/>
                  </a:ext>
                </a:extLst>
              </a:tr>
              <a:tr h="117604">
                <a:tc>
                  <a:txBody>
                    <a:bodyPr/>
                    <a:lstStyle/>
                    <a:p>
                      <a:pPr>
                        <a:lnSpc>
                          <a:spcPct val="107000"/>
                        </a:lnSpc>
                        <a:spcAft>
                          <a:spcPts val="800"/>
                        </a:spcAft>
                      </a:pPr>
                      <a:r>
                        <a:rPr lang="en-MY" sz="1000" kern="0">
                          <a:effectLst/>
                        </a:rPr>
                        <a:t>New PD patients</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1816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1807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1967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1917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1696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1569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1433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dirty="0">
                          <a:effectLst/>
                        </a:rPr>
                        <a:t>1230</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a:effectLst/>
                        </a:rPr>
                        <a:t>1134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b="0" kern="100" dirty="0">
                          <a:effectLst/>
                        </a:rPr>
                        <a:t>1006</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1410895061"/>
                  </a:ext>
                </a:extLst>
              </a:tr>
              <a:tr h="117604">
                <a:tc>
                  <a:txBody>
                    <a:bodyPr/>
                    <a:lstStyle/>
                    <a:p>
                      <a:pPr>
                        <a:lnSpc>
                          <a:spcPct val="107000"/>
                        </a:lnSpc>
                        <a:spcAft>
                          <a:spcPts val="800"/>
                        </a:spcAft>
                      </a:pPr>
                      <a:r>
                        <a:rPr lang="en-MY" sz="1000" kern="0">
                          <a:effectLst/>
                        </a:rPr>
                        <a:t>≤14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dirty="0">
                          <a:effectLst/>
                        </a:rPr>
                        <a:t>5</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extLst>
                  <a:ext uri="{0D108BD9-81ED-4DB2-BD59-A6C34878D82A}">
                    <a16:rowId xmlns:a16="http://schemas.microsoft.com/office/drawing/2014/main" val="2120093221"/>
                  </a:ext>
                </a:extLst>
              </a:tr>
              <a:tr h="117604">
                <a:tc>
                  <a:txBody>
                    <a:bodyPr/>
                    <a:lstStyle/>
                    <a:p>
                      <a:pPr>
                        <a:lnSpc>
                          <a:spcPct val="107000"/>
                        </a:lnSpc>
                        <a:spcAft>
                          <a:spcPts val="800"/>
                        </a:spcAft>
                      </a:pPr>
                      <a:r>
                        <a:rPr lang="en-MY" sz="1000" kern="0">
                          <a:effectLst/>
                        </a:rPr>
                        <a:t>15-24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14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extLst>
                  <a:ext uri="{0D108BD9-81ED-4DB2-BD59-A6C34878D82A}">
                    <a16:rowId xmlns:a16="http://schemas.microsoft.com/office/drawing/2014/main" val="2037552213"/>
                  </a:ext>
                </a:extLst>
              </a:tr>
              <a:tr h="117604">
                <a:tc>
                  <a:txBody>
                    <a:bodyPr/>
                    <a:lstStyle/>
                    <a:p>
                      <a:pPr>
                        <a:lnSpc>
                          <a:spcPct val="107000"/>
                        </a:lnSpc>
                        <a:spcAft>
                          <a:spcPts val="800"/>
                        </a:spcAft>
                      </a:pPr>
                      <a:r>
                        <a:rPr lang="en-MY" sz="1000" kern="0">
                          <a:effectLst/>
                        </a:rPr>
                        <a:t>25-34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36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34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35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37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31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31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23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20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dirty="0">
                          <a:effectLst/>
                        </a:rPr>
                        <a:t>19</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extLst>
                  <a:ext uri="{0D108BD9-81ED-4DB2-BD59-A6C34878D82A}">
                    <a16:rowId xmlns:a16="http://schemas.microsoft.com/office/drawing/2014/main" val="1623733650"/>
                  </a:ext>
                </a:extLst>
              </a:tr>
              <a:tr h="117604">
                <a:tc>
                  <a:txBody>
                    <a:bodyPr/>
                    <a:lstStyle/>
                    <a:p>
                      <a:pPr>
                        <a:lnSpc>
                          <a:spcPct val="107000"/>
                        </a:lnSpc>
                        <a:spcAft>
                          <a:spcPts val="800"/>
                        </a:spcAft>
                      </a:pPr>
                      <a:r>
                        <a:rPr lang="en-MY" sz="1000" kern="0">
                          <a:effectLst/>
                        </a:rPr>
                        <a:t>35-44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57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53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59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62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52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43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43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36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dirty="0">
                          <a:effectLst/>
                        </a:rPr>
                        <a:t>37</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30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extLst>
                  <a:ext uri="{0D108BD9-81ED-4DB2-BD59-A6C34878D82A}">
                    <a16:rowId xmlns:a16="http://schemas.microsoft.com/office/drawing/2014/main" val="173422470"/>
                  </a:ext>
                </a:extLst>
              </a:tr>
              <a:tr h="117604">
                <a:tc>
                  <a:txBody>
                    <a:bodyPr/>
                    <a:lstStyle/>
                    <a:p>
                      <a:pPr>
                        <a:lnSpc>
                          <a:spcPct val="107000"/>
                        </a:lnSpc>
                        <a:spcAft>
                          <a:spcPts val="800"/>
                        </a:spcAft>
                      </a:pPr>
                      <a:r>
                        <a:rPr lang="en-MY" sz="1000" kern="0">
                          <a:effectLst/>
                        </a:rPr>
                        <a:t>45-54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99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103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116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117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98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88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88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76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69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dirty="0">
                          <a:effectLst/>
                        </a:rPr>
                        <a:t>63</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extLst>
                  <a:ext uri="{0D108BD9-81ED-4DB2-BD59-A6C34878D82A}">
                    <a16:rowId xmlns:a16="http://schemas.microsoft.com/office/drawing/2014/main" val="500168642"/>
                  </a:ext>
                </a:extLst>
              </a:tr>
              <a:tr h="117604">
                <a:tc>
                  <a:txBody>
                    <a:bodyPr/>
                    <a:lstStyle/>
                    <a:p>
                      <a:pPr>
                        <a:lnSpc>
                          <a:spcPct val="107000"/>
                        </a:lnSpc>
                        <a:spcAft>
                          <a:spcPts val="800"/>
                        </a:spcAft>
                      </a:pPr>
                      <a:r>
                        <a:rPr lang="en-MY" sz="1000" kern="0">
                          <a:effectLst/>
                        </a:rPr>
                        <a:t>55-64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153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166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188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178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168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166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157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135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117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dirty="0">
                          <a:effectLst/>
                        </a:rPr>
                        <a:t>118</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extLst>
                  <a:ext uri="{0D108BD9-81ED-4DB2-BD59-A6C34878D82A}">
                    <a16:rowId xmlns:a16="http://schemas.microsoft.com/office/drawing/2014/main" val="3785580190"/>
                  </a:ext>
                </a:extLst>
              </a:tr>
              <a:tr h="117604">
                <a:tc>
                  <a:txBody>
                    <a:bodyPr/>
                    <a:lstStyle/>
                    <a:p>
                      <a:pPr>
                        <a:lnSpc>
                          <a:spcPct val="107000"/>
                        </a:lnSpc>
                        <a:spcAft>
                          <a:spcPts val="800"/>
                        </a:spcAft>
                      </a:pPr>
                      <a:r>
                        <a:rPr lang="en-US" sz="1000" kern="0">
                          <a:effectLst/>
                        </a:rPr>
                        <a:t>65-74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151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158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167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176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168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170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140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136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134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dirty="0">
                          <a:effectLst/>
                        </a:rPr>
                        <a:t>121</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extLst>
                  <a:ext uri="{0D108BD9-81ED-4DB2-BD59-A6C34878D82A}">
                    <a16:rowId xmlns:a16="http://schemas.microsoft.com/office/drawing/2014/main" val="839728964"/>
                  </a:ext>
                </a:extLst>
              </a:tr>
              <a:tr h="117604">
                <a:tc>
                  <a:txBody>
                    <a:bodyPr/>
                    <a:lstStyle/>
                    <a:p>
                      <a:pPr>
                        <a:lnSpc>
                          <a:spcPct val="107000"/>
                        </a:lnSpc>
                        <a:spcAft>
                          <a:spcPts val="800"/>
                        </a:spcAft>
                      </a:pPr>
                      <a:r>
                        <a:rPr lang="en-US" sz="1000" kern="0">
                          <a:effectLst/>
                        </a:rPr>
                        <a:t>≥75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68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58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95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88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73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65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62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66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73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dirty="0">
                          <a:effectLst/>
                        </a:rPr>
                        <a:t>68</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extLst>
                  <a:ext uri="{0D108BD9-81ED-4DB2-BD59-A6C34878D82A}">
                    <a16:rowId xmlns:a16="http://schemas.microsoft.com/office/drawing/2014/main" val="1536380998"/>
                  </a:ext>
                </a:extLst>
              </a:tr>
              <a:tr h="117604">
                <a:tc>
                  <a:txBody>
                    <a:bodyPr/>
                    <a:lstStyle/>
                    <a:p>
                      <a:pPr>
                        <a:lnSpc>
                          <a:spcPct val="107000"/>
                        </a:lnSpc>
                        <a:spcAft>
                          <a:spcPts val="800"/>
                        </a:spcAft>
                      </a:pPr>
                      <a:r>
                        <a:rPr lang="en-MY" sz="1000" kern="0">
                          <a:effectLst/>
                        </a:rPr>
                        <a:t>PD Mean age (yrs)</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50.2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50.4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50.5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50.4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50.3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50.5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50.2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50.8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50.3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dirty="0">
                          <a:effectLst/>
                        </a:rPr>
                        <a:t>50.9</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extLst>
                  <a:ext uri="{0D108BD9-81ED-4DB2-BD59-A6C34878D82A}">
                    <a16:rowId xmlns:a16="http://schemas.microsoft.com/office/drawing/2014/main" val="38034288"/>
                  </a:ext>
                </a:extLst>
              </a:tr>
              <a:tr h="117604">
                <a:tc>
                  <a:txBody>
                    <a:bodyPr/>
                    <a:lstStyle/>
                    <a:p>
                      <a:pPr>
                        <a:lnSpc>
                          <a:spcPct val="107000"/>
                        </a:lnSpc>
                        <a:spcAft>
                          <a:spcPts val="800"/>
                        </a:spcAft>
                      </a:pPr>
                      <a:r>
                        <a:rPr lang="en-MY" sz="1000" kern="0">
                          <a:effectLst/>
                        </a:rPr>
                        <a:t>PD SD age</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15.8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15.8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16.1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15.9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16.4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16.4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16.6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16.5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17.0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dirty="0">
                          <a:effectLst/>
                        </a:rPr>
                        <a:t>16.6</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extLst>
                  <a:ext uri="{0D108BD9-81ED-4DB2-BD59-A6C34878D82A}">
                    <a16:rowId xmlns:a16="http://schemas.microsoft.com/office/drawing/2014/main" val="1599544634"/>
                  </a:ext>
                </a:extLst>
              </a:tr>
              <a:tr h="117604">
                <a:tc>
                  <a:txBody>
                    <a:bodyPr/>
                    <a:lstStyle/>
                    <a:p>
                      <a:pPr>
                        <a:lnSpc>
                          <a:spcPct val="107000"/>
                        </a:lnSpc>
                        <a:spcAft>
                          <a:spcPts val="800"/>
                        </a:spcAft>
                      </a:pPr>
                      <a:r>
                        <a:rPr lang="en-MY" sz="1000" kern="0">
                          <a:effectLst/>
                        </a:rPr>
                        <a:t>PD Median age (yrs) </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b="0" kern="100">
                          <a:effectLst/>
                        </a:rPr>
                        <a:t>51.6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52.3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52.8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52.6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53.0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54.0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53.4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54.0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a:effectLst/>
                        </a:rPr>
                        <a:t>53.3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b="0" kern="100" dirty="0">
                          <a:effectLst/>
                        </a:rPr>
                        <a:t>54.0</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extLst>
                  <a:ext uri="{0D108BD9-81ED-4DB2-BD59-A6C34878D82A}">
                    <a16:rowId xmlns:a16="http://schemas.microsoft.com/office/drawing/2014/main" val="1374209804"/>
                  </a:ext>
                </a:extLst>
              </a:tr>
            </a:tbl>
          </a:graphicData>
        </a:graphic>
      </p:graphicFrame>
    </p:spTree>
    <p:extLst>
      <p:ext uri="{BB962C8B-B14F-4D97-AF65-F5344CB8AC3E}">
        <p14:creationId xmlns:p14="http://schemas.microsoft.com/office/powerpoint/2010/main" val="11913709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24B92-28FC-B10E-EB1A-D7499E872EC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E5E5D3D-F3A0-CBB3-DDD9-E17CD04615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
        <p:nvSpPr>
          <p:cNvPr id="2" name="Title 1">
            <a:extLst>
              <a:ext uri="{FF2B5EF4-FFF2-40B4-BE49-F238E27FC236}">
                <a16:creationId xmlns:a16="http://schemas.microsoft.com/office/drawing/2014/main" id="{CB3C8216-FBFB-1D3B-B267-84A0C31C02B4}"/>
              </a:ext>
            </a:extLst>
          </p:cNvPr>
          <p:cNvSpPr>
            <a:spLocks noGrp="1"/>
          </p:cNvSpPr>
          <p:nvPr>
            <p:ph type="title"/>
          </p:nvPr>
        </p:nvSpPr>
        <p:spPr>
          <a:xfrm>
            <a:off x="838200" y="-2861"/>
            <a:ext cx="10515600" cy="1325563"/>
          </a:xfrm>
        </p:spPr>
        <p:txBody>
          <a:bodyPr>
            <a:normAutofit/>
          </a:bodyPr>
          <a:lstStyle/>
          <a:p>
            <a:pPr algn="ctr"/>
            <a:r>
              <a:rPr lang="en-US" sz="3200" b="1" dirty="0"/>
              <a:t>Table 2.1.4(a): Dialysis Treatment Rate by Age Group, per million age group population 2016-2025 (cont.)</a:t>
            </a:r>
            <a:endParaRPr lang="en-MY" sz="3200" b="1" dirty="0"/>
          </a:p>
        </p:txBody>
      </p:sp>
      <p:graphicFrame>
        <p:nvGraphicFramePr>
          <p:cNvPr id="4" name="Table 3">
            <a:extLst>
              <a:ext uri="{FF2B5EF4-FFF2-40B4-BE49-F238E27FC236}">
                <a16:creationId xmlns:a16="http://schemas.microsoft.com/office/drawing/2014/main" id="{801BFEE3-C352-55F7-1744-ED6E10389D1A}"/>
              </a:ext>
            </a:extLst>
          </p:cNvPr>
          <p:cNvGraphicFramePr>
            <a:graphicFrameLocks noGrp="1"/>
          </p:cNvGraphicFramePr>
          <p:nvPr>
            <p:extLst>
              <p:ext uri="{D42A27DB-BD31-4B8C-83A1-F6EECF244321}">
                <p14:modId xmlns:p14="http://schemas.microsoft.com/office/powerpoint/2010/main" val="1185625405"/>
              </p:ext>
            </p:extLst>
          </p:nvPr>
        </p:nvGraphicFramePr>
        <p:xfrm>
          <a:off x="338253" y="1049221"/>
          <a:ext cx="11511752" cy="5765673"/>
        </p:xfrm>
        <a:graphic>
          <a:graphicData uri="http://schemas.openxmlformats.org/drawingml/2006/table">
            <a:tbl>
              <a:tblPr firstRow="1" firstCol="1" bandRow="1">
                <a:tableStyleId>{93296810-A885-4BE3-A3E7-6D5BEEA58F35}</a:tableStyleId>
              </a:tblPr>
              <a:tblGrid>
                <a:gridCol w="3299268">
                  <a:extLst>
                    <a:ext uri="{9D8B030D-6E8A-4147-A177-3AD203B41FA5}">
                      <a16:colId xmlns:a16="http://schemas.microsoft.com/office/drawing/2014/main" val="3256344826"/>
                    </a:ext>
                  </a:extLst>
                </a:gridCol>
                <a:gridCol w="819637">
                  <a:extLst>
                    <a:ext uri="{9D8B030D-6E8A-4147-A177-3AD203B41FA5}">
                      <a16:colId xmlns:a16="http://schemas.microsoft.com/office/drawing/2014/main" val="2417920439"/>
                    </a:ext>
                  </a:extLst>
                </a:gridCol>
                <a:gridCol w="819637">
                  <a:extLst>
                    <a:ext uri="{9D8B030D-6E8A-4147-A177-3AD203B41FA5}">
                      <a16:colId xmlns:a16="http://schemas.microsoft.com/office/drawing/2014/main" val="344488751"/>
                    </a:ext>
                  </a:extLst>
                </a:gridCol>
                <a:gridCol w="819637">
                  <a:extLst>
                    <a:ext uri="{9D8B030D-6E8A-4147-A177-3AD203B41FA5}">
                      <a16:colId xmlns:a16="http://schemas.microsoft.com/office/drawing/2014/main" val="3693121886"/>
                    </a:ext>
                  </a:extLst>
                </a:gridCol>
                <a:gridCol w="819637">
                  <a:extLst>
                    <a:ext uri="{9D8B030D-6E8A-4147-A177-3AD203B41FA5}">
                      <a16:colId xmlns:a16="http://schemas.microsoft.com/office/drawing/2014/main" val="969211448"/>
                    </a:ext>
                  </a:extLst>
                </a:gridCol>
                <a:gridCol w="821939">
                  <a:extLst>
                    <a:ext uri="{9D8B030D-6E8A-4147-A177-3AD203B41FA5}">
                      <a16:colId xmlns:a16="http://schemas.microsoft.com/office/drawing/2014/main" val="3293904689"/>
                    </a:ext>
                  </a:extLst>
                </a:gridCol>
                <a:gridCol w="821939">
                  <a:extLst>
                    <a:ext uri="{9D8B030D-6E8A-4147-A177-3AD203B41FA5}">
                      <a16:colId xmlns:a16="http://schemas.microsoft.com/office/drawing/2014/main" val="4123381928"/>
                    </a:ext>
                  </a:extLst>
                </a:gridCol>
                <a:gridCol w="821939">
                  <a:extLst>
                    <a:ext uri="{9D8B030D-6E8A-4147-A177-3AD203B41FA5}">
                      <a16:colId xmlns:a16="http://schemas.microsoft.com/office/drawing/2014/main" val="409214246"/>
                    </a:ext>
                  </a:extLst>
                </a:gridCol>
                <a:gridCol w="821939">
                  <a:extLst>
                    <a:ext uri="{9D8B030D-6E8A-4147-A177-3AD203B41FA5}">
                      <a16:colId xmlns:a16="http://schemas.microsoft.com/office/drawing/2014/main" val="439429867"/>
                    </a:ext>
                  </a:extLst>
                </a:gridCol>
                <a:gridCol w="824241">
                  <a:extLst>
                    <a:ext uri="{9D8B030D-6E8A-4147-A177-3AD203B41FA5}">
                      <a16:colId xmlns:a16="http://schemas.microsoft.com/office/drawing/2014/main" val="3385412354"/>
                    </a:ext>
                  </a:extLst>
                </a:gridCol>
                <a:gridCol w="821939">
                  <a:extLst>
                    <a:ext uri="{9D8B030D-6E8A-4147-A177-3AD203B41FA5}">
                      <a16:colId xmlns:a16="http://schemas.microsoft.com/office/drawing/2014/main" val="69277689"/>
                    </a:ext>
                  </a:extLst>
                </a:gridCol>
              </a:tblGrid>
              <a:tr h="117604">
                <a:tc>
                  <a:txBody>
                    <a:bodyPr/>
                    <a:lstStyle/>
                    <a:p>
                      <a:pPr>
                        <a:lnSpc>
                          <a:spcPct val="107000"/>
                        </a:lnSpc>
                        <a:spcAft>
                          <a:spcPts val="800"/>
                        </a:spcAft>
                      </a:pPr>
                      <a:r>
                        <a:rPr lang="en-MY" sz="1000" kern="100">
                          <a:effectLst/>
                        </a:rPr>
                        <a:t>Year</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tc>
                <a:tc>
                  <a:txBody>
                    <a:bodyPr/>
                    <a:lstStyle/>
                    <a:p>
                      <a:pPr algn="ctr">
                        <a:lnSpc>
                          <a:spcPct val="107000"/>
                        </a:lnSpc>
                        <a:spcAft>
                          <a:spcPts val="800"/>
                        </a:spcAft>
                      </a:pPr>
                      <a:r>
                        <a:rPr lang="en-MY" sz="1000" kern="100">
                          <a:effectLst/>
                        </a:rPr>
                        <a:t>2025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tc>
                <a:tc>
                  <a:txBody>
                    <a:bodyPr/>
                    <a:lstStyle/>
                    <a:p>
                      <a:pPr algn="ctr">
                        <a:lnSpc>
                          <a:spcPct val="107000"/>
                        </a:lnSpc>
                        <a:spcAft>
                          <a:spcPts val="800"/>
                        </a:spcAft>
                      </a:pPr>
                      <a:r>
                        <a:rPr lang="en-MY" sz="1000" kern="100">
                          <a:effectLst/>
                        </a:rPr>
                        <a:t>2024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tc>
                <a:tc>
                  <a:txBody>
                    <a:bodyPr/>
                    <a:lstStyle/>
                    <a:p>
                      <a:pPr algn="ctr">
                        <a:lnSpc>
                          <a:spcPct val="107000"/>
                        </a:lnSpc>
                        <a:spcAft>
                          <a:spcPts val="800"/>
                        </a:spcAft>
                      </a:pPr>
                      <a:r>
                        <a:rPr lang="en-MY" sz="1000" kern="100">
                          <a:effectLst/>
                        </a:rPr>
                        <a:t>2023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tc>
                <a:tc>
                  <a:txBody>
                    <a:bodyPr/>
                    <a:lstStyle/>
                    <a:p>
                      <a:pPr algn="ctr">
                        <a:lnSpc>
                          <a:spcPct val="107000"/>
                        </a:lnSpc>
                        <a:spcAft>
                          <a:spcPts val="800"/>
                        </a:spcAft>
                      </a:pPr>
                      <a:r>
                        <a:rPr lang="en-MY" sz="1000" kern="100">
                          <a:effectLst/>
                        </a:rPr>
                        <a:t>2022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tc>
                <a:tc>
                  <a:txBody>
                    <a:bodyPr/>
                    <a:lstStyle/>
                    <a:p>
                      <a:pPr algn="ctr">
                        <a:lnSpc>
                          <a:spcPct val="107000"/>
                        </a:lnSpc>
                        <a:spcAft>
                          <a:spcPts val="800"/>
                        </a:spcAft>
                      </a:pPr>
                      <a:r>
                        <a:rPr lang="en-MY" sz="1000" kern="100">
                          <a:effectLst/>
                        </a:rPr>
                        <a:t>2021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tc>
                <a:tc>
                  <a:txBody>
                    <a:bodyPr/>
                    <a:lstStyle/>
                    <a:p>
                      <a:pPr algn="ctr">
                        <a:lnSpc>
                          <a:spcPct val="107000"/>
                        </a:lnSpc>
                        <a:spcAft>
                          <a:spcPts val="800"/>
                        </a:spcAft>
                      </a:pPr>
                      <a:r>
                        <a:rPr lang="en-MY" sz="1000" kern="100">
                          <a:effectLst/>
                        </a:rPr>
                        <a:t>2020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tc>
                <a:tc>
                  <a:txBody>
                    <a:bodyPr/>
                    <a:lstStyle/>
                    <a:p>
                      <a:pPr algn="ctr">
                        <a:lnSpc>
                          <a:spcPct val="107000"/>
                        </a:lnSpc>
                        <a:spcAft>
                          <a:spcPts val="800"/>
                        </a:spcAft>
                      </a:pPr>
                      <a:r>
                        <a:rPr lang="en-MY" sz="1000" kern="100">
                          <a:effectLst/>
                        </a:rPr>
                        <a:t>2019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tc>
                <a:tc>
                  <a:txBody>
                    <a:bodyPr/>
                    <a:lstStyle/>
                    <a:p>
                      <a:pPr algn="ctr">
                        <a:lnSpc>
                          <a:spcPct val="107000"/>
                        </a:lnSpc>
                        <a:spcAft>
                          <a:spcPts val="800"/>
                        </a:spcAft>
                      </a:pPr>
                      <a:r>
                        <a:rPr lang="en-MY" sz="1000" kern="100">
                          <a:effectLst/>
                        </a:rPr>
                        <a:t>2018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tc>
                <a:tc>
                  <a:txBody>
                    <a:bodyPr/>
                    <a:lstStyle/>
                    <a:p>
                      <a:pPr algn="ctr">
                        <a:lnSpc>
                          <a:spcPct val="107000"/>
                        </a:lnSpc>
                        <a:spcAft>
                          <a:spcPts val="800"/>
                        </a:spcAft>
                      </a:pPr>
                      <a:r>
                        <a:rPr lang="en-MY" sz="1000" kern="100">
                          <a:effectLst/>
                        </a:rPr>
                        <a:t>2017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tc>
                <a:tc>
                  <a:txBody>
                    <a:bodyPr/>
                    <a:lstStyle/>
                    <a:p>
                      <a:pPr algn="ctr">
                        <a:lnSpc>
                          <a:spcPct val="107000"/>
                        </a:lnSpc>
                        <a:spcAft>
                          <a:spcPts val="800"/>
                        </a:spcAft>
                      </a:pPr>
                      <a:r>
                        <a:rPr lang="en-MY" sz="1000" kern="100">
                          <a:effectLst/>
                        </a:rPr>
                        <a:t>2016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tc>
                <a:extLst>
                  <a:ext uri="{0D108BD9-81ED-4DB2-BD59-A6C34878D82A}">
                    <a16:rowId xmlns:a16="http://schemas.microsoft.com/office/drawing/2014/main" val="3784384797"/>
                  </a:ext>
                </a:extLst>
              </a:tr>
              <a:tr h="117604">
                <a:tc>
                  <a:txBody>
                    <a:bodyPr/>
                    <a:lstStyle/>
                    <a:p>
                      <a:pPr>
                        <a:lnSpc>
                          <a:spcPct val="107000"/>
                        </a:lnSpc>
                        <a:spcAft>
                          <a:spcPts val="800"/>
                        </a:spcAft>
                      </a:pPr>
                      <a:r>
                        <a:rPr lang="en-US" sz="1000" kern="0">
                          <a:effectLst/>
                        </a:rPr>
                        <a:t>Dialysis patients at 31</a:t>
                      </a:r>
                      <a:r>
                        <a:rPr lang="en-US" sz="1000" kern="0" baseline="30000">
                          <a:effectLst/>
                        </a:rPr>
                        <a:t>st</a:t>
                      </a:r>
                      <a:r>
                        <a:rPr lang="en-US" sz="1000" kern="0">
                          <a:effectLst/>
                        </a:rPr>
                        <a:t> December</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dirty="0">
                          <a:effectLst/>
                        </a:rPr>
                        <a:t>57638</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56149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54662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52221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50559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50412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47498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44758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42550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40603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1937386957"/>
                  </a:ext>
                </a:extLst>
              </a:tr>
              <a:tr h="117604">
                <a:tc>
                  <a:txBody>
                    <a:bodyPr/>
                    <a:lstStyle/>
                    <a:p>
                      <a:pPr>
                        <a:lnSpc>
                          <a:spcPct val="107000"/>
                        </a:lnSpc>
                        <a:spcAft>
                          <a:spcPts val="800"/>
                        </a:spcAft>
                      </a:pPr>
                      <a:r>
                        <a:rPr lang="en-MY" sz="1000" kern="0">
                          <a:effectLst/>
                        </a:rPr>
                        <a:t>≤14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22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dirty="0">
                          <a:effectLst/>
                        </a:rPr>
                        <a:t>23</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1125787373"/>
                  </a:ext>
                </a:extLst>
              </a:tr>
              <a:tr h="117604">
                <a:tc>
                  <a:txBody>
                    <a:bodyPr/>
                    <a:lstStyle/>
                    <a:p>
                      <a:pPr>
                        <a:lnSpc>
                          <a:spcPct val="107000"/>
                        </a:lnSpc>
                        <a:spcAft>
                          <a:spcPts val="800"/>
                        </a:spcAft>
                      </a:pPr>
                      <a:r>
                        <a:rPr lang="en-MY" sz="1000" kern="0">
                          <a:effectLst/>
                        </a:rPr>
                        <a:t>15-24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149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153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158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163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160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162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147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141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143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141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2953888590"/>
                  </a:ext>
                </a:extLst>
              </a:tr>
              <a:tr h="117604">
                <a:tc>
                  <a:txBody>
                    <a:bodyPr/>
                    <a:lstStyle/>
                    <a:p>
                      <a:pPr>
                        <a:lnSpc>
                          <a:spcPct val="107000"/>
                        </a:lnSpc>
                        <a:spcAft>
                          <a:spcPts val="800"/>
                        </a:spcAft>
                      </a:pPr>
                      <a:r>
                        <a:rPr lang="en-MY" sz="1000" kern="0">
                          <a:effectLst/>
                        </a:rPr>
                        <a:t>25-34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574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565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dirty="0">
                          <a:effectLst/>
                        </a:rPr>
                        <a:t>570</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575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551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538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492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469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451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442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2160233741"/>
                  </a:ext>
                </a:extLst>
              </a:tr>
              <a:tr h="117604">
                <a:tc>
                  <a:txBody>
                    <a:bodyPr/>
                    <a:lstStyle/>
                    <a:p>
                      <a:pPr>
                        <a:lnSpc>
                          <a:spcPct val="107000"/>
                        </a:lnSpc>
                        <a:spcAft>
                          <a:spcPts val="800"/>
                        </a:spcAft>
                      </a:pPr>
                      <a:r>
                        <a:rPr lang="en-MY" sz="1000" kern="0">
                          <a:effectLst/>
                        </a:rPr>
                        <a:t>35-44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1367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1337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1328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dirty="0">
                          <a:effectLst/>
                        </a:rPr>
                        <a:t>1301</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1252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1229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1256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1180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1146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1120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2471129391"/>
                  </a:ext>
                </a:extLst>
              </a:tr>
              <a:tr h="117604">
                <a:tc>
                  <a:txBody>
                    <a:bodyPr/>
                    <a:lstStyle/>
                    <a:p>
                      <a:pPr>
                        <a:lnSpc>
                          <a:spcPct val="107000"/>
                        </a:lnSpc>
                        <a:spcAft>
                          <a:spcPts val="800"/>
                        </a:spcAft>
                      </a:pPr>
                      <a:r>
                        <a:rPr lang="en-MY" sz="1000" kern="0">
                          <a:effectLst/>
                        </a:rPr>
                        <a:t>45-54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3066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3043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3042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2977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2880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2946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2821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2747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2680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2639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2646969190"/>
                  </a:ext>
                </a:extLst>
              </a:tr>
              <a:tr h="117604">
                <a:tc>
                  <a:txBody>
                    <a:bodyPr/>
                    <a:lstStyle/>
                    <a:p>
                      <a:pPr>
                        <a:lnSpc>
                          <a:spcPct val="107000"/>
                        </a:lnSpc>
                        <a:spcAft>
                          <a:spcPts val="800"/>
                        </a:spcAft>
                      </a:pPr>
                      <a:r>
                        <a:rPr lang="en-MY" sz="1000" kern="0">
                          <a:effectLst/>
                        </a:rPr>
                        <a:t>55-64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5570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5702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5733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5672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dirty="0">
                          <a:effectLst/>
                        </a:rPr>
                        <a:t>5725</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5926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5614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5420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5379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5284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336876236"/>
                  </a:ext>
                </a:extLst>
              </a:tr>
              <a:tr h="117604">
                <a:tc>
                  <a:txBody>
                    <a:bodyPr/>
                    <a:lstStyle/>
                    <a:p>
                      <a:pPr>
                        <a:lnSpc>
                          <a:spcPct val="107000"/>
                        </a:lnSpc>
                        <a:spcAft>
                          <a:spcPts val="800"/>
                        </a:spcAft>
                      </a:pPr>
                      <a:r>
                        <a:rPr lang="en-US" sz="1000" kern="0">
                          <a:effectLst/>
                        </a:rPr>
                        <a:t>65-74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7141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7049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7151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7009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6985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7210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6837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6598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6461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6369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3463319225"/>
                  </a:ext>
                </a:extLst>
              </a:tr>
              <a:tr h="117604">
                <a:tc>
                  <a:txBody>
                    <a:bodyPr/>
                    <a:lstStyle/>
                    <a:p>
                      <a:pPr>
                        <a:lnSpc>
                          <a:spcPct val="107000"/>
                        </a:lnSpc>
                        <a:spcAft>
                          <a:spcPts val="800"/>
                        </a:spcAft>
                      </a:pPr>
                      <a:r>
                        <a:rPr lang="en-US" sz="1000" kern="0">
                          <a:effectLst/>
                        </a:rPr>
                        <a:t>≥75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5129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5279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5198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5234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dirty="0">
                          <a:effectLst/>
                        </a:rPr>
                        <a:t>5132</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5323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4748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4722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4442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4365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129429285"/>
                  </a:ext>
                </a:extLst>
              </a:tr>
              <a:tr h="117604">
                <a:tc>
                  <a:txBody>
                    <a:bodyPr/>
                    <a:lstStyle/>
                    <a:p>
                      <a:pPr>
                        <a:lnSpc>
                          <a:spcPct val="107000"/>
                        </a:lnSpc>
                        <a:spcAft>
                          <a:spcPts val="800"/>
                        </a:spcAft>
                      </a:pPr>
                      <a:r>
                        <a:rPr lang="en-MY" sz="1000" kern="0">
                          <a:effectLst/>
                        </a:rPr>
                        <a:t>Overall Mean age (yrs)</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56.7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56.6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56.5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56.4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56.4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56.5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dirty="0">
                          <a:effectLst/>
                        </a:rPr>
                        <a:t>56.4</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56.3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56.1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56.0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1378131060"/>
                  </a:ext>
                </a:extLst>
              </a:tr>
              <a:tr h="117604">
                <a:tc>
                  <a:txBody>
                    <a:bodyPr/>
                    <a:lstStyle/>
                    <a:p>
                      <a:pPr>
                        <a:lnSpc>
                          <a:spcPct val="107000"/>
                        </a:lnSpc>
                        <a:spcAft>
                          <a:spcPts val="800"/>
                        </a:spcAft>
                      </a:pPr>
                      <a:r>
                        <a:rPr lang="en-MY" sz="1000" kern="0">
                          <a:effectLst/>
                        </a:rPr>
                        <a:t>Overall SD age</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14.0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14.0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14.0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14.1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14.0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14.0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14.0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14.0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14.0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14.0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3044494304"/>
                  </a:ext>
                </a:extLst>
              </a:tr>
              <a:tr h="117604">
                <a:tc>
                  <a:txBody>
                    <a:bodyPr/>
                    <a:lstStyle/>
                    <a:p>
                      <a:pPr>
                        <a:lnSpc>
                          <a:spcPct val="107000"/>
                        </a:lnSpc>
                        <a:spcAft>
                          <a:spcPts val="800"/>
                        </a:spcAft>
                      </a:pPr>
                      <a:r>
                        <a:rPr lang="en-MY" sz="1000" kern="0">
                          <a:effectLst/>
                        </a:rPr>
                        <a:t>Overall Median age (yrs) </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58.4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58.4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58.3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58.2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58.3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58.3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58.1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57.8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57.5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154429486"/>
                  </a:ext>
                </a:extLst>
              </a:tr>
              <a:tr h="117604">
                <a:tc>
                  <a:txBody>
                    <a:bodyPr/>
                    <a:lstStyle/>
                    <a:p>
                      <a:pPr>
                        <a:lnSpc>
                          <a:spcPct val="107000"/>
                        </a:lnSpc>
                        <a:spcAft>
                          <a:spcPts val="800"/>
                        </a:spcAft>
                      </a:pPr>
                      <a:r>
                        <a:rPr lang="en-MY" sz="1000" kern="0">
                          <a:effectLst/>
                        </a:rPr>
                        <a:t>HD </a:t>
                      </a:r>
                      <a:r>
                        <a:rPr lang="en-US" sz="1000" kern="0">
                          <a:effectLst/>
                        </a:rPr>
                        <a:t>patients at 31</a:t>
                      </a:r>
                      <a:r>
                        <a:rPr lang="en-US" sz="1000" kern="0" baseline="30000">
                          <a:effectLst/>
                        </a:rPr>
                        <a:t>st</a:t>
                      </a:r>
                      <a:r>
                        <a:rPr lang="en-US" sz="1000" kern="0">
                          <a:effectLst/>
                        </a:rPr>
                        <a:t> December</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50833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49339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47979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45859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44633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44883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dirty="0">
                          <a:effectLst/>
                        </a:rPr>
                        <a:t>42516</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40194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38264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36626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1596545329"/>
                  </a:ext>
                </a:extLst>
              </a:tr>
              <a:tr h="117604">
                <a:tc>
                  <a:txBody>
                    <a:bodyPr/>
                    <a:lstStyle/>
                    <a:p>
                      <a:pPr>
                        <a:lnSpc>
                          <a:spcPct val="107000"/>
                        </a:lnSpc>
                        <a:spcAft>
                          <a:spcPts val="800"/>
                        </a:spcAft>
                      </a:pPr>
                      <a:r>
                        <a:rPr lang="en-MY" sz="1000" kern="0">
                          <a:effectLst/>
                        </a:rPr>
                        <a:t>≤14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dirty="0">
                          <a:effectLst/>
                        </a:rPr>
                        <a:t>8</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2913530976"/>
                  </a:ext>
                </a:extLst>
              </a:tr>
              <a:tr h="117604">
                <a:tc>
                  <a:txBody>
                    <a:bodyPr/>
                    <a:lstStyle/>
                    <a:p>
                      <a:pPr>
                        <a:lnSpc>
                          <a:spcPct val="107000"/>
                        </a:lnSpc>
                        <a:spcAft>
                          <a:spcPts val="800"/>
                        </a:spcAft>
                      </a:pPr>
                      <a:r>
                        <a:rPr lang="en-MY" sz="1000" kern="0">
                          <a:effectLst/>
                        </a:rPr>
                        <a:t>15-24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89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93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95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99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98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101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95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dirty="0">
                          <a:effectLst/>
                        </a:rPr>
                        <a:t>94</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97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96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2885221902"/>
                  </a:ext>
                </a:extLst>
              </a:tr>
              <a:tr h="117604">
                <a:tc>
                  <a:txBody>
                    <a:bodyPr/>
                    <a:lstStyle/>
                    <a:p>
                      <a:pPr>
                        <a:lnSpc>
                          <a:spcPct val="107000"/>
                        </a:lnSpc>
                        <a:spcAft>
                          <a:spcPts val="800"/>
                        </a:spcAft>
                      </a:pPr>
                      <a:r>
                        <a:rPr lang="en-MY" sz="1000" kern="0">
                          <a:effectLst/>
                        </a:rPr>
                        <a:t>25-34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442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436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440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444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432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433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403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dirty="0">
                          <a:effectLst/>
                        </a:rPr>
                        <a:t>385</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371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370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3524094708"/>
                  </a:ext>
                </a:extLst>
              </a:tr>
              <a:tr h="117604">
                <a:tc>
                  <a:txBody>
                    <a:bodyPr/>
                    <a:lstStyle/>
                    <a:p>
                      <a:pPr>
                        <a:lnSpc>
                          <a:spcPct val="107000"/>
                        </a:lnSpc>
                        <a:spcAft>
                          <a:spcPts val="800"/>
                        </a:spcAft>
                      </a:pPr>
                      <a:r>
                        <a:rPr lang="en-MY" sz="1000" kern="0">
                          <a:effectLst/>
                        </a:rPr>
                        <a:t>35-44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1155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1131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1125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1108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1077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1075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1106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dirty="0">
                          <a:effectLst/>
                        </a:rPr>
                        <a:t>1042</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1015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999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859499647"/>
                  </a:ext>
                </a:extLst>
              </a:tr>
              <a:tr h="117604">
                <a:tc>
                  <a:txBody>
                    <a:bodyPr/>
                    <a:lstStyle/>
                    <a:p>
                      <a:pPr>
                        <a:lnSpc>
                          <a:spcPct val="107000"/>
                        </a:lnSpc>
                        <a:spcAft>
                          <a:spcPts val="800"/>
                        </a:spcAft>
                      </a:pPr>
                      <a:r>
                        <a:rPr lang="en-MY" sz="1000" kern="0">
                          <a:effectLst/>
                        </a:rPr>
                        <a:t>45-54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2701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2671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2684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2621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2560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2648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2545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2482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2430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2397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530167246"/>
                  </a:ext>
                </a:extLst>
              </a:tr>
              <a:tr h="117604">
                <a:tc>
                  <a:txBody>
                    <a:bodyPr/>
                    <a:lstStyle/>
                    <a:p>
                      <a:pPr>
                        <a:lnSpc>
                          <a:spcPct val="107000"/>
                        </a:lnSpc>
                        <a:spcAft>
                          <a:spcPts val="800"/>
                        </a:spcAft>
                      </a:pPr>
                      <a:r>
                        <a:rPr lang="en-MY" sz="1000" kern="0">
                          <a:effectLst/>
                        </a:rPr>
                        <a:t>55-64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5012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5102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5115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5082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5139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5335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5088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4949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4933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4859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1279120606"/>
                  </a:ext>
                </a:extLst>
              </a:tr>
              <a:tr h="117604">
                <a:tc>
                  <a:txBody>
                    <a:bodyPr/>
                    <a:lstStyle/>
                    <a:p>
                      <a:pPr>
                        <a:lnSpc>
                          <a:spcPct val="107000"/>
                        </a:lnSpc>
                        <a:spcAft>
                          <a:spcPts val="800"/>
                        </a:spcAft>
                      </a:pPr>
                      <a:r>
                        <a:rPr lang="en-US" sz="1000" kern="0">
                          <a:effectLst/>
                        </a:rPr>
                        <a:t>65-74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6551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6447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6522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6378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6354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6596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6288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dirty="0">
                          <a:effectLst/>
                        </a:rPr>
                        <a:t>6081</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5933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5859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981174731"/>
                  </a:ext>
                </a:extLst>
              </a:tr>
              <a:tr h="117604">
                <a:tc>
                  <a:txBody>
                    <a:bodyPr/>
                    <a:lstStyle/>
                    <a:p>
                      <a:pPr>
                        <a:lnSpc>
                          <a:spcPct val="107000"/>
                        </a:lnSpc>
                        <a:spcAft>
                          <a:spcPts val="800"/>
                        </a:spcAft>
                      </a:pPr>
                      <a:r>
                        <a:rPr lang="en-US" sz="1000" kern="0">
                          <a:effectLst/>
                        </a:rPr>
                        <a:t>≥75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4816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4942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4867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4903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4845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5023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4453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4395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4120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4046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2572659641"/>
                  </a:ext>
                </a:extLst>
              </a:tr>
              <a:tr h="117604">
                <a:tc>
                  <a:txBody>
                    <a:bodyPr/>
                    <a:lstStyle/>
                    <a:p>
                      <a:pPr>
                        <a:lnSpc>
                          <a:spcPct val="107000"/>
                        </a:lnSpc>
                        <a:spcAft>
                          <a:spcPts val="800"/>
                        </a:spcAft>
                      </a:pPr>
                      <a:r>
                        <a:rPr lang="en-MY" sz="1000" kern="0">
                          <a:effectLst/>
                        </a:rPr>
                        <a:t>HD Mean age (yrs)</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57.6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57.4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57.3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57.2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57.2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57.2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57.0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56.9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56.7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56.5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2550188802"/>
                  </a:ext>
                </a:extLst>
              </a:tr>
              <a:tr h="117604">
                <a:tc>
                  <a:txBody>
                    <a:bodyPr/>
                    <a:lstStyle/>
                    <a:p>
                      <a:pPr>
                        <a:lnSpc>
                          <a:spcPct val="107000"/>
                        </a:lnSpc>
                        <a:spcAft>
                          <a:spcPts val="800"/>
                        </a:spcAft>
                      </a:pPr>
                      <a:r>
                        <a:rPr lang="en-MY" sz="1000" kern="0">
                          <a:effectLst/>
                        </a:rPr>
                        <a:t>HD SD age</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13.5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13.5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13.5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13.5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13.5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13.5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13.5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13.5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13.5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13.5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2872684140"/>
                  </a:ext>
                </a:extLst>
              </a:tr>
              <a:tr h="117604">
                <a:tc>
                  <a:txBody>
                    <a:bodyPr/>
                    <a:lstStyle/>
                    <a:p>
                      <a:pPr>
                        <a:lnSpc>
                          <a:spcPct val="107000"/>
                        </a:lnSpc>
                        <a:spcAft>
                          <a:spcPts val="800"/>
                        </a:spcAft>
                      </a:pPr>
                      <a:r>
                        <a:rPr lang="en-MY" sz="1000" kern="0">
                          <a:effectLst/>
                        </a:rPr>
                        <a:t>HD Median age (yrs) </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59.0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59.0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58.9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58.8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58.8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58.8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58.6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dirty="0">
                          <a:effectLst/>
                        </a:rPr>
                        <a:t>58.4</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58.1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57.9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3902231994"/>
                  </a:ext>
                </a:extLst>
              </a:tr>
              <a:tr h="117604">
                <a:tc>
                  <a:txBody>
                    <a:bodyPr/>
                    <a:lstStyle/>
                    <a:p>
                      <a:pPr>
                        <a:lnSpc>
                          <a:spcPct val="107000"/>
                        </a:lnSpc>
                        <a:spcAft>
                          <a:spcPts val="800"/>
                        </a:spcAft>
                      </a:pPr>
                      <a:r>
                        <a:rPr lang="en-MY" sz="1000" kern="0">
                          <a:effectLst/>
                        </a:rPr>
                        <a:t>PD </a:t>
                      </a:r>
                      <a:r>
                        <a:rPr lang="en-US" sz="1000" kern="0">
                          <a:effectLst/>
                        </a:rPr>
                        <a:t>patients at 31</a:t>
                      </a:r>
                      <a:r>
                        <a:rPr lang="en-US" sz="1000" kern="0" baseline="30000">
                          <a:effectLst/>
                        </a:rPr>
                        <a:t>st</a:t>
                      </a:r>
                      <a:r>
                        <a:rPr lang="en-US" sz="1000" kern="0">
                          <a:effectLst/>
                        </a:rPr>
                        <a:t> December</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6805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6810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6683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6362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5926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5529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4982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4564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dirty="0">
                          <a:effectLst/>
                        </a:rPr>
                        <a:t>4286</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3977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1386546093"/>
                  </a:ext>
                </a:extLst>
              </a:tr>
              <a:tr h="117604">
                <a:tc>
                  <a:txBody>
                    <a:bodyPr/>
                    <a:lstStyle/>
                    <a:p>
                      <a:pPr>
                        <a:lnSpc>
                          <a:spcPct val="107000"/>
                        </a:lnSpc>
                        <a:spcAft>
                          <a:spcPts val="800"/>
                        </a:spcAft>
                      </a:pPr>
                      <a:r>
                        <a:rPr lang="en-MY" sz="1000" kern="0">
                          <a:effectLst/>
                        </a:rPr>
                        <a:t>≤14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15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dirty="0">
                          <a:effectLst/>
                        </a:rPr>
                        <a:t>13</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3329137036"/>
                  </a:ext>
                </a:extLst>
              </a:tr>
              <a:tr h="117604">
                <a:tc>
                  <a:txBody>
                    <a:bodyPr/>
                    <a:lstStyle/>
                    <a:p>
                      <a:pPr>
                        <a:lnSpc>
                          <a:spcPct val="107000"/>
                        </a:lnSpc>
                        <a:spcAft>
                          <a:spcPts val="800"/>
                        </a:spcAft>
                      </a:pPr>
                      <a:r>
                        <a:rPr lang="en-MY" sz="1000" kern="0">
                          <a:effectLst/>
                        </a:rPr>
                        <a:t>15-24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60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dirty="0">
                          <a:effectLst/>
                        </a:rPr>
                        <a:t>45</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2007056829"/>
                  </a:ext>
                </a:extLst>
              </a:tr>
              <a:tr h="117604">
                <a:tc>
                  <a:txBody>
                    <a:bodyPr/>
                    <a:lstStyle/>
                    <a:p>
                      <a:pPr>
                        <a:lnSpc>
                          <a:spcPct val="107000"/>
                        </a:lnSpc>
                        <a:spcAft>
                          <a:spcPts val="800"/>
                        </a:spcAft>
                      </a:pPr>
                      <a:r>
                        <a:rPr lang="en-MY" sz="1000" kern="0">
                          <a:effectLst/>
                        </a:rPr>
                        <a:t>25-34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132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129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130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131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120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104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88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84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dirty="0">
                          <a:effectLst/>
                        </a:rPr>
                        <a:t>80</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72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1195376059"/>
                  </a:ext>
                </a:extLst>
              </a:tr>
              <a:tr h="117604">
                <a:tc>
                  <a:txBody>
                    <a:bodyPr/>
                    <a:lstStyle/>
                    <a:p>
                      <a:pPr>
                        <a:lnSpc>
                          <a:spcPct val="107000"/>
                        </a:lnSpc>
                        <a:spcAft>
                          <a:spcPts val="800"/>
                        </a:spcAft>
                      </a:pPr>
                      <a:r>
                        <a:rPr lang="en-MY" sz="1000" kern="0">
                          <a:effectLst/>
                        </a:rPr>
                        <a:t>35-44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212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205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202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193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174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154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150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139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dirty="0">
                          <a:effectLst/>
                        </a:rPr>
                        <a:t>131</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121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2243459015"/>
                  </a:ext>
                </a:extLst>
              </a:tr>
              <a:tr h="117604">
                <a:tc>
                  <a:txBody>
                    <a:bodyPr/>
                    <a:lstStyle/>
                    <a:p>
                      <a:pPr>
                        <a:lnSpc>
                          <a:spcPct val="107000"/>
                        </a:lnSpc>
                        <a:spcAft>
                          <a:spcPts val="800"/>
                        </a:spcAft>
                      </a:pPr>
                      <a:r>
                        <a:rPr lang="en-MY" sz="1000" kern="0">
                          <a:effectLst/>
                        </a:rPr>
                        <a:t>45-54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365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372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358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357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320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298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276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265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250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dirty="0">
                          <a:effectLst/>
                        </a:rPr>
                        <a:t>242</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3735241533"/>
                  </a:ext>
                </a:extLst>
              </a:tr>
              <a:tr h="117604">
                <a:tc>
                  <a:txBody>
                    <a:bodyPr/>
                    <a:lstStyle/>
                    <a:p>
                      <a:pPr>
                        <a:lnSpc>
                          <a:spcPct val="107000"/>
                        </a:lnSpc>
                        <a:spcAft>
                          <a:spcPts val="800"/>
                        </a:spcAft>
                      </a:pPr>
                      <a:r>
                        <a:rPr lang="en-MY" sz="1000" kern="0">
                          <a:effectLst/>
                        </a:rPr>
                        <a:t>55-64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558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600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619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590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587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590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527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471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446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dirty="0">
                          <a:effectLst/>
                        </a:rPr>
                        <a:t>425</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830284011"/>
                  </a:ext>
                </a:extLst>
              </a:tr>
              <a:tr h="117604">
                <a:tc>
                  <a:txBody>
                    <a:bodyPr/>
                    <a:lstStyle/>
                    <a:p>
                      <a:pPr>
                        <a:lnSpc>
                          <a:spcPct val="107000"/>
                        </a:lnSpc>
                        <a:spcAft>
                          <a:spcPts val="800"/>
                        </a:spcAft>
                      </a:pPr>
                      <a:r>
                        <a:rPr lang="en-US" sz="1000" kern="0">
                          <a:effectLst/>
                        </a:rPr>
                        <a:t>65-74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590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602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629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631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631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614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548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517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528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dirty="0">
                          <a:effectLst/>
                        </a:rPr>
                        <a:t>510</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474590217"/>
                  </a:ext>
                </a:extLst>
              </a:tr>
              <a:tr h="117604">
                <a:tc>
                  <a:txBody>
                    <a:bodyPr/>
                    <a:lstStyle/>
                    <a:p>
                      <a:pPr>
                        <a:lnSpc>
                          <a:spcPct val="107000"/>
                        </a:lnSpc>
                        <a:spcAft>
                          <a:spcPts val="800"/>
                        </a:spcAft>
                      </a:pPr>
                      <a:r>
                        <a:rPr lang="en-US" sz="1000" kern="0">
                          <a:effectLst/>
                        </a:rPr>
                        <a:t>≥75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313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337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331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332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287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300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296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327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322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dirty="0">
                          <a:effectLst/>
                        </a:rPr>
                        <a:t>319</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430569107"/>
                  </a:ext>
                </a:extLst>
              </a:tr>
              <a:tr h="117604">
                <a:tc>
                  <a:txBody>
                    <a:bodyPr/>
                    <a:lstStyle/>
                    <a:p>
                      <a:pPr>
                        <a:lnSpc>
                          <a:spcPct val="107000"/>
                        </a:lnSpc>
                        <a:spcAft>
                          <a:spcPts val="800"/>
                        </a:spcAft>
                      </a:pPr>
                      <a:r>
                        <a:rPr lang="en-MY" sz="1000" kern="0">
                          <a:effectLst/>
                        </a:rPr>
                        <a:t>PD Mean age (yrs)</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50.6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50.7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50.6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50.5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50.6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51.0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51.0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51.0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50.8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dirty="0">
                          <a:effectLst/>
                        </a:rPr>
                        <a:t>50.9</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942501326"/>
                  </a:ext>
                </a:extLst>
              </a:tr>
              <a:tr h="117604">
                <a:tc>
                  <a:txBody>
                    <a:bodyPr/>
                    <a:lstStyle/>
                    <a:p>
                      <a:pPr>
                        <a:lnSpc>
                          <a:spcPct val="107000"/>
                        </a:lnSpc>
                        <a:spcAft>
                          <a:spcPts val="800"/>
                        </a:spcAft>
                      </a:pPr>
                      <a:r>
                        <a:rPr lang="en-MY" sz="1000" kern="0">
                          <a:effectLst/>
                        </a:rPr>
                        <a:t>PD SD age</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15.9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16.0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16.1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16.3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16.4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16.4</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16.6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16.7</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16.8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dirty="0">
                          <a:effectLst/>
                        </a:rPr>
                        <a:t>16.9</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1190236774"/>
                  </a:ext>
                </a:extLst>
              </a:tr>
              <a:tr h="117604">
                <a:tc>
                  <a:txBody>
                    <a:bodyPr/>
                    <a:lstStyle/>
                    <a:p>
                      <a:pPr>
                        <a:lnSpc>
                          <a:spcPct val="107000"/>
                        </a:lnSpc>
                        <a:spcAft>
                          <a:spcPts val="800"/>
                        </a:spcAft>
                      </a:pPr>
                      <a:r>
                        <a:rPr lang="en-MY" sz="1000" kern="0">
                          <a:effectLst/>
                        </a:rPr>
                        <a:t>PD Median age (yrs) </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b="0" kern="100">
                          <a:effectLst/>
                        </a:rPr>
                        <a:t>52.3</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52.6</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53.0</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52.9</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53.5</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dirty="0">
                          <a:effectLst/>
                        </a:rPr>
                        <a:t>54.3</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54.2</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54.1</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a:effectLst/>
                        </a:rPr>
                        <a:t>53.8</a:t>
                      </a:r>
                      <a:endParaRPr lang="en-MY" sz="1000" b="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b="0" kern="100" dirty="0">
                          <a:effectLst/>
                        </a:rPr>
                        <a:t>53.9</a:t>
                      </a:r>
                      <a:endParaRPr lang="en-MY" sz="10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2276561247"/>
                  </a:ext>
                </a:extLst>
              </a:tr>
            </a:tbl>
          </a:graphicData>
        </a:graphic>
      </p:graphicFrame>
    </p:spTree>
    <p:extLst>
      <p:ext uri="{BB962C8B-B14F-4D97-AF65-F5344CB8AC3E}">
        <p14:creationId xmlns:p14="http://schemas.microsoft.com/office/powerpoint/2010/main" val="3195911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5455A-3BE2-0996-3F5C-52F2B5F7F6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31F08B-85DD-A849-9BF0-EC17A18FAEDD}"/>
              </a:ext>
            </a:extLst>
          </p:cNvPr>
          <p:cNvSpPr>
            <a:spLocks noGrp="1"/>
          </p:cNvSpPr>
          <p:nvPr>
            <p:ph type="title"/>
          </p:nvPr>
        </p:nvSpPr>
        <p:spPr>
          <a:xfrm>
            <a:off x="838200" y="-2861"/>
            <a:ext cx="10515600" cy="1325563"/>
          </a:xfrm>
        </p:spPr>
        <p:txBody>
          <a:bodyPr>
            <a:normAutofit/>
          </a:bodyPr>
          <a:lstStyle/>
          <a:p>
            <a:pPr algn="ctr"/>
            <a:r>
              <a:rPr lang="en-US" sz="3200" b="1" dirty="0"/>
              <a:t>Figure 2.1.4(a) (i): New Dialysis Treatment Rate by Age Group 1969-2025</a:t>
            </a:r>
            <a:endParaRPr lang="en-MY" sz="3200" b="1" dirty="0"/>
          </a:p>
        </p:txBody>
      </p:sp>
      <p:sp>
        <p:nvSpPr>
          <p:cNvPr id="4" name="TextBox 3">
            <a:extLst>
              <a:ext uri="{FF2B5EF4-FFF2-40B4-BE49-F238E27FC236}">
                <a16:creationId xmlns:a16="http://schemas.microsoft.com/office/drawing/2014/main" id="{B3E37944-E977-D66D-6343-8CD85C4E32E0}"/>
              </a:ext>
            </a:extLst>
          </p:cNvPr>
          <p:cNvSpPr txBox="1"/>
          <p:nvPr/>
        </p:nvSpPr>
        <p:spPr>
          <a:xfrm>
            <a:off x="342000" y="1321200"/>
            <a:ext cx="6094140" cy="369332"/>
          </a:xfrm>
          <a:prstGeom prst="rect">
            <a:avLst/>
          </a:prstGeom>
          <a:noFill/>
        </p:spPr>
        <p:txBody>
          <a:bodyPr wrap="square">
            <a:spAutoFit/>
          </a:bodyPr>
          <a:lstStyle/>
          <a:p>
            <a:r>
              <a:rPr lang="en-MY" sz="1800" kern="100" dirty="0">
                <a:effectLst/>
                <a:latin typeface="Calibri" panose="020F0502020204030204" pitchFamily="34" charset="0"/>
                <a:ea typeface="Calibri" panose="020F0502020204030204" pitchFamily="34" charset="0"/>
                <a:cs typeface="Times New Roman" panose="02020603050405020304" pitchFamily="18" charset="0"/>
              </a:rPr>
              <a:t>(</a:t>
            </a:r>
            <a:r>
              <a:rPr lang="en-MY" sz="1800" kern="100" dirty="0" err="1">
                <a:effectLst/>
                <a:latin typeface="Calibri" panose="020F0502020204030204" pitchFamily="34" charset="0"/>
                <a:ea typeface="Calibri" panose="020F0502020204030204" pitchFamily="34" charset="0"/>
                <a:cs typeface="Times New Roman" panose="02020603050405020304" pitchFamily="18" charset="0"/>
              </a:rPr>
              <a:t>i</a:t>
            </a:r>
            <a:r>
              <a:rPr lang="en-MY"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MY" sz="1800" kern="100" dirty="0">
                <a:effectLst/>
                <a:latin typeface="Calibri" panose="020F0502020204030204" pitchFamily="34" charset="0"/>
                <a:ea typeface="Calibri" panose="020F0502020204030204" pitchFamily="34" charset="0"/>
                <a:cs typeface="Calibri" panose="020F0502020204030204" pitchFamily="34" charset="0"/>
              </a:rPr>
              <a:t>New Dialysis Patients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1CC4C46C-7AEC-4339-C3AA-4222D3018BBA}"/>
              </a:ext>
            </a:extLst>
          </p:cNvPr>
          <p:cNvSpPr txBox="1"/>
          <p:nvPr/>
        </p:nvSpPr>
        <p:spPr>
          <a:xfrm>
            <a:off x="6084000" y="1321200"/>
            <a:ext cx="6094140" cy="369332"/>
          </a:xfrm>
          <a:prstGeom prst="rect">
            <a:avLst/>
          </a:prstGeom>
          <a:noFill/>
        </p:spPr>
        <p:txBody>
          <a:bodyPr wrap="square">
            <a:spAutoFit/>
          </a:bodyPr>
          <a:lstStyle/>
          <a:p>
            <a:r>
              <a:rPr lang="en-MY" sz="1800" kern="100" dirty="0">
                <a:effectLst/>
                <a:latin typeface="Calibri" panose="020F0502020204030204" pitchFamily="34" charset="0"/>
                <a:ea typeface="Calibri" panose="020F0502020204030204" pitchFamily="34" charset="0"/>
                <a:cs typeface="Times New Roman" panose="02020603050405020304" pitchFamily="18" charset="0"/>
              </a:rPr>
              <a:t>(ii) </a:t>
            </a:r>
            <a:r>
              <a:rPr lang="en-MY" sz="1800" kern="100" dirty="0">
                <a:effectLst/>
                <a:latin typeface="Calibri" panose="020F0502020204030204" pitchFamily="34" charset="0"/>
                <a:ea typeface="Calibri" panose="020F0502020204030204" pitchFamily="34" charset="0"/>
                <a:cs typeface="Calibri" panose="020F0502020204030204" pitchFamily="34" charset="0"/>
              </a:rPr>
              <a:t>ESKD Patients at 31st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A38051AD-E535-D533-440C-E3F466CD77C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9057" y="2015997"/>
            <a:ext cx="5522457" cy="3960000"/>
          </a:xfrm>
          <a:prstGeom prst="rect">
            <a:avLst/>
          </a:prstGeom>
          <a:noFill/>
          <a:ln>
            <a:noFill/>
          </a:ln>
        </p:spPr>
      </p:pic>
      <p:pic>
        <p:nvPicPr>
          <p:cNvPr id="5" name="Picture 4">
            <a:extLst>
              <a:ext uri="{FF2B5EF4-FFF2-40B4-BE49-F238E27FC236}">
                <a16:creationId xmlns:a16="http://schemas.microsoft.com/office/drawing/2014/main" id="{714FAF8B-E149-44E5-9F46-DB6502EB65E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84340" y="2015996"/>
            <a:ext cx="5522457" cy="3960000"/>
          </a:xfrm>
          <a:prstGeom prst="rect">
            <a:avLst/>
          </a:prstGeom>
          <a:noFill/>
          <a:ln>
            <a:noFill/>
          </a:ln>
        </p:spPr>
      </p:pic>
      <p:pic>
        <p:nvPicPr>
          <p:cNvPr id="7" name="Picture 6">
            <a:extLst>
              <a:ext uri="{FF2B5EF4-FFF2-40B4-BE49-F238E27FC236}">
                <a16:creationId xmlns:a16="http://schemas.microsoft.com/office/drawing/2014/main" id="{697B185E-41E5-DE5F-0A1C-C7816E87FA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3382475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021B9-5890-EE81-5370-CDBED925AA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5749C6-AD36-1C50-06A6-D025510AA935}"/>
              </a:ext>
            </a:extLst>
          </p:cNvPr>
          <p:cNvSpPr>
            <a:spLocks noGrp="1"/>
          </p:cNvSpPr>
          <p:nvPr>
            <p:ph type="title"/>
          </p:nvPr>
        </p:nvSpPr>
        <p:spPr>
          <a:xfrm>
            <a:off x="838200" y="-2861"/>
            <a:ext cx="10515600" cy="1325563"/>
          </a:xfrm>
        </p:spPr>
        <p:txBody>
          <a:bodyPr>
            <a:normAutofit/>
          </a:bodyPr>
          <a:lstStyle/>
          <a:p>
            <a:pPr algn="ctr"/>
            <a:r>
              <a:rPr lang="en-US" sz="3200" b="1" dirty="0"/>
              <a:t>Figure 2.1.4(a) (ii): HD Treatment Rate by Age Group 1969-2025</a:t>
            </a:r>
            <a:endParaRPr lang="en-MY" sz="3200" b="1" dirty="0"/>
          </a:p>
        </p:txBody>
      </p:sp>
      <p:sp>
        <p:nvSpPr>
          <p:cNvPr id="4" name="TextBox 3">
            <a:extLst>
              <a:ext uri="{FF2B5EF4-FFF2-40B4-BE49-F238E27FC236}">
                <a16:creationId xmlns:a16="http://schemas.microsoft.com/office/drawing/2014/main" id="{31DB0C04-F59B-0DF6-25B0-A2E47A032A10}"/>
              </a:ext>
            </a:extLst>
          </p:cNvPr>
          <p:cNvSpPr txBox="1"/>
          <p:nvPr/>
        </p:nvSpPr>
        <p:spPr>
          <a:xfrm>
            <a:off x="342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a:t>
            </a:r>
            <a:r>
              <a:rPr lang="en-MY" sz="1800" kern="100" dirty="0" err="1">
                <a:effectLst/>
                <a:latin typeface="Calibri" panose="020F0502020204030204" pitchFamily="34" charset="0"/>
                <a:ea typeface="Calibri" panose="020F0502020204030204" pitchFamily="34" charset="0"/>
                <a:cs typeface="Calibri" panose="020F0502020204030204" pitchFamily="34" charset="0"/>
              </a:rPr>
              <a:t>i</a:t>
            </a:r>
            <a:r>
              <a:rPr lang="en-MY" sz="1800" kern="100" dirty="0">
                <a:effectLst/>
                <a:latin typeface="Calibri" panose="020F0502020204030204" pitchFamily="34" charset="0"/>
                <a:ea typeface="Calibri" panose="020F0502020204030204" pitchFamily="34" charset="0"/>
                <a:cs typeface="Calibri" panose="020F0502020204030204" pitchFamily="34" charset="0"/>
              </a:rPr>
              <a:t>) New HD Patients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5770BDCF-F651-095B-09A2-B716598D616F}"/>
              </a:ext>
            </a:extLst>
          </p:cNvPr>
          <p:cNvSpPr txBox="1"/>
          <p:nvPr/>
        </p:nvSpPr>
        <p:spPr>
          <a:xfrm>
            <a:off x="6084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(ii) HD Patients at 31st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B1496BDE-A011-2998-CC9E-3A32D54E77E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1390" y="2015997"/>
            <a:ext cx="5522457" cy="3960000"/>
          </a:xfrm>
          <a:prstGeom prst="rect">
            <a:avLst/>
          </a:prstGeom>
          <a:noFill/>
          <a:ln>
            <a:noFill/>
          </a:ln>
        </p:spPr>
      </p:pic>
      <p:pic>
        <p:nvPicPr>
          <p:cNvPr id="5" name="Picture 4">
            <a:extLst>
              <a:ext uri="{FF2B5EF4-FFF2-40B4-BE49-F238E27FC236}">
                <a16:creationId xmlns:a16="http://schemas.microsoft.com/office/drawing/2014/main" id="{7D2675CE-9547-1182-1C49-997E90E2067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50418" y="2015996"/>
            <a:ext cx="5522457" cy="3960000"/>
          </a:xfrm>
          <a:prstGeom prst="rect">
            <a:avLst/>
          </a:prstGeom>
          <a:noFill/>
          <a:ln>
            <a:noFill/>
          </a:ln>
        </p:spPr>
      </p:pic>
      <p:pic>
        <p:nvPicPr>
          <p:cNvPr id="7" name="Picture 6">
            <a:extLst>
              <a:ext uri="{FF2B5EF4-FFF2-40B4-BE49-F238E27FC236}">
                <a16:creationId xmlns:a16="http://schemas.microsoft.com/office/drawing/2014/main" id="{4B765573-770F-8C96-F23F-7D3A3079A7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8300541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8081C-C55F-81B9-65A4-3D7E172A18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AD866D-5A02-9E28-6BC4-690813841E63}"/>
              </a:ext>
            </a:extLst>
          </p:cNvPr>
          <p:cNvSpPr>
            <a:spLocks noGrp="1"/>
          </p:cNvSpPr>
          <p:nvPr>
            <p:ph type="title"/>
          </p:nvPr>
        </p:nvSpPr>
        <p:spPr>
          <a:xfrm>
            <a:off x="838200" y="-2861"/>
            <a:ext cx="10515600" cy="1325563"/>
          </a:xfrm>
        </p:spPr>
        <p:txBody>
          <a:bodyPr>
            <a:normAutofit/>
          </a:bodyPr>
          <a:lstStyle/>
          <a:p>
            <a:pPr algn="ctr"/>
            <a:r>
              <a:rPr lang="en-US" sz="3200" b="1" dirty="0"/>
              <a:t>Figure 2.1.4(a) (iii): PD Treatment Rate by Age Group 1980-2025</a:t>
            </a:r>
            <a:endParaRPr lang="en-MY" sz="3200" b="1" dirty="0"/>
          </a:p>
        </p:txBody>
      </p:sp>
      <p:sp>
        <p:nvSpPr>
          <p:cNvPr id="4" name="TextBox 3">
            <a:extLst>
              <a:ext uri="{FF2B5EF4-FFF2-40B4-BE49-F238E27FC236}">
                <a16:creationId xmlns:a16="http://schemas.microsoft.com/office/drawing/2014/main" id="{90F12F6B-5436-7F38-E6DE-4F9DCD55C561}"/>
              </a:ext>
            </a:extLst>
          </p:cNvPr>
          <p:cNvSpPr txBox="1"/>
          <p:nvPr/>
        </p:nvSpPr>
        <p:spPr>
          <a:xfrm>
            <a:off x="342000" y="1321200"/>
            <a:ext cx="6094140" cy="369332"/>
          </a:xfrm>
          <a:prstGeom prst="rect">
            <a:avLst/>
          </a:prstGeom>
          <a:noFill/>
        </p:spPr>
        <p:txBody>
          <a:bodyPr wrap="square">
            <a:spAutoFit/>
          </a:bodyPr>
          <a:lstStyle/>
          <a:p>
            <a:r>
              <a:rPr lang="en-MY" sz="1800" kern="100" dirty="0">
                <a:effectLst/>
                <a:latin typeface="Calibri" panose="020F0502020204030204" pitchFamily="34" charset="0"/>
                <a:ea typeface="Calibri" panose="020F0502020204030204" pitchFamily="34" charset="0"/>
                <a:cs typeface="Calibri" panose="020F0502020204030204" pitchFamily="34" charset="0"/>
              </a:rPr>
              <a:t>(</a:t>
            </a:r>
            <a:r>
              <a:rPr lang="en-MY" sz="1800" kern="100" dirty="0" err="1">
                <a:effectLst/>
                <a:latin typeface="Calibri" panose="020F0502020204030204" pitchFamily="34" charset="0"/>
                <a:ea typeface="Calibri" panose="020F0502020204030204" pitchFamily="34" charset="0"/>
                <a:cs typeface="Calibri" panose="020F0502020204030204" pitchFamily="34" charset="0"/>
              </a:rPr>
              <a:t>i</a:t>
            </a:r>
            <a:r>
              <a:rPr lang="en-MY" sz="1800" kern="100" dirty="0">
                <a:effectLst/>
                <a:latin typeface="Calibri" panose="020F0502020204030204" pitchFamily="34" charset="0"/>
                <a:ea typeface="Calibri" panose="020F0502020204030204" pitchFamily="34" charset="0"/>
                <a:cs typeface="Calibri" panose="020F0502020204030204" pitchFamily="34" charset="0"/>
              </a:rPr>
              <a:t>) New PD Patients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1BAB5E9A-A50C-E308-F1B7-F7E481D1D7FE}"/>
              </a:ext>
            </a:extLst>
          </p:cNvPr>
          <p:cNvSpPr txBox="1"/>
          <p:nvPr/>
        </p:nvSpPr>
        <p:spPr>
          <a:xfrm>
            <a:off x="6084000" y="1321200"/>
            <a:ext cx="6094140" cy="369332"/>
          </a:xfrm>
          <a:prstGeom prst="rect">
            <a:avLst/>
          </a:prstGeom>
          <a:noFill/>
        </p:spPr>
        <p:txBody>
          <a:bodyPr wrap="square">
            <a:spAutoFit/>
          </a:bodyPr>
          <a:lstStyle/>
          <a:p>
            <a:r>
              <a:rPr lang="en-MY" sz="1800" kern="100" dirty="0">
                <a:effectLst/>
                <a:latin typeface="Calibri" panose="020F0502020204030204" pitchFamily="34" charset="0"/>
                <a:ea typeface="Calibri" panose="020F0502020204030204" pitchFamily="34" charset="0"/>
                <a:cs typeface="Calibri" panose="020F0502020204030204" pitchFamily="34" charset="0"/>
              </a:rPr>
              <a:t>(ii) PD Patients at 31st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0DBB83F4-94E2-A8D6-5C46-34167C2ED88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1390" y="2015997"/>
            <a:ext cx="5522457" cy="3960000"/>
          </a:xfrm>
          <a:prstGeom prst="rect">
            <a:avLst/>
          </a:prstGeom>
          <a:noFill/>
          <a:ln>
            <a:noFill/>
          </a:ln>
        </p:spPr>
      </p:pic>
      <p:pic>
        <p:nvPicPr>
          <p:cNvPr id="5" name="Picture 4">
            <a:extLst>
              <a:ext uri="{FF2B5EF4-FFF2-40B4-BE49-F238E27FC236}">
                <a16:creationId xmlns:a16="http://schemas.microsoft.com/office/drawing/2014/main" id="{DB9EB7E4-EEC4-1B9B-319F-AE1556087AF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84000" y="2015996"/>
            <a:ext cx="5522457" cy="3960000"/>
          </a:xfrm>
          <a:prstGeom prst="rect">
            <a:avLst/>
          </a:prstGeom>
          <a:noFill/>
          <a:ln>
            <a:noFill/>
          </a:ln>
        </p:spPr>
      </p:pic>
      <p:pic>
        <p:nvPicPr>
          <p:cNvPr id="7" name="Picture 6">
            <a:extLst>
              <a:ext uri="{FF2B5EF4-FFF2-40B4-BE49-F238E27FC236}">
                <a16:creationId xmlns:a16="http://schemas.microsoft.com/office/drawing/2014/main" id="{8A6DD7BF-1165-60AD-31E4-DE184D4308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22183252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0A6D1-1C41-5B57-EB24-272EBEAE207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4A4C20B-EA8E-1521-0413-F606E4D25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406311"/>
            <a:ext cx="3451442" cy="505625"/>
          </a:xfrm>
          <a:prstGeom prst="rect">
            <a:avLst/>
          </a:prstGeom>
        </p:spPr>
      </p:pic>
      <p:sp>
        <p:nvSpPr>
          <p:cNvPr id="2" name="Title 1">
            <a:extLst>
              <a:ext uri="{FF2B5EF4-FFF2-40B4-BE49-F238E27FC236}">
                <a16:creationId xmlns:a16="http://schemas.microsoft.com/office/drawing/2014/main" id="{40788058-3F4B-DE89-F0D6-B3D59ED86920}"/>
              </a:ext>
            </a:extLst>
          </p:cNvPr>
          <p:cNvSpPr>
            <a:spLocks noGrp="1"/>
          </p:cNvSpPr>
          <p:nvPr>
            <p:ph type="title"/>
          </p:nvPr>
        </p:nvSpPr>
        <p:spPr>
          <a:xfrm>
            <a:off x="838200" y="-2861"/>
            <a:ext cx="10515600" cy="1325563"/>
          </a:xfrm>
        </p:spPr>
        <p:txBody>
          <a:bodyPr>
            <a:normAutofit/>
          </a:bodyPr>
          <a:lstStyle/>
          <a:p>
            <a:pPr algn="ctr"/>
            <a:r>
              <a:rPr lang="en-US" sz="3200" b="1" dirty="0"/>
              <a:t>Table 2.1.4(b): Percentage Age Distribution of Dialysis Patients 2016-2025</a:t>
            </a:r>
            <a:endParaRPr lang="en-MY" sz="3200" b="1" dirty="0"/>
          </a:p>
        </p:txBody>
      </p:sp>
      <p:graphicFrame>
        <p:nvGraphicFramePr>
          <p:cNvPr id="4" name="Table 3">
            <a:extLst>
              <a:ext uri="{FF2B5EF4-FFF2-40B4-BE49-F238E27FC236}">
                <a16:creationId xmlns:a16="http://schemas.microsoft.com/office/drawing/2014/main" id="{F735EC36-39C0-13D1-A50E-CD1A0F3BE34D}"/>
              </a:ext>
            </a:extLst>
          </p:cNvPr>
          <p:cNvGraphicFramePr>
            <a:graphicFrameLocks noGrp="1"/>
          </p:cNvGraphicFramePr>
          <p:nvPr>
            <p:extLst>
              <p:ext uri="{D42A27DB-BD31-4B8C-83A1-F6EECF244321}">
                <p14:modId xmlns:p14="http://schemas.microsoft.com/office/powerpoint/2010/main" val="2113253860"/>
              </p:ext>
            </p:extLst>
          </p:nvPr>
        </p:nvGraphicFramePr>
        <p:xfrm>
          <a:off x="338256" y="1011492"/>
          <a:ext cx="11511740" cy="5454650"/>
        </p:xfrm>
        <a:graphic>
          <a:graphicData uri="http://schemas.openxmlformats.org/drawingml/2006/table">
            <a:tbl>
              <a:tblPr firstRow="1" firstCol="1" bandRow="1">
                <a:tableStyleId>{93296810-A885-4BE3-A3E7-6D5BEEA58F35}</a:tableStyleId>
              </a:tblPr>
              <a:tblGrid>
                <a:gridCol w="3471540">
                  <a:extLst>
                    <a:ext uri="{9D8B030D-6E8A-4147-A177-3AD203B41FA5}">
                      <a16:colId xmlns:a16="http://schemas.microsoft.com/office/drawing/2014/main" val="2634874795"/>
                    </a:ext>
                  </a:extLst>
                </a:gridCol>
                <a:gridCol w="801479">
                  <a:extLst>
                    <a:ext uri="{9D8B030D-6E8A-4147-A177-3AD203B41FA5}">
                      <a16:colId xmlns:a16="http://schemas.microsoft.com/office/drawing/2014/main" val="1355195895"/>
                    </a:ext>
                  </a:extLst>
                </a:gridCol>
                <a:gridCol w="803789">
                  <a:extLst>
                    <a:ext uri="{9D8B030D-6E8A-4147-A177-3AD203B41FA5}">
                      <a16:colId xmlns:a16="http://schemas.microsoft.com/office/drawing/2014/main" val="201562427"/>
                    </a:ext>
                  </a:extLst>
                </a:gridCol>
                <a:gridCol w="803789">
                  <a:extLst>
                    <a:ext uri="{9D8B030D-6E8A-4147-A177-3AD203B41FA5}">
                      <a16:colId xmlns:a16="http://schemas.microsoft.com/office/drawing/2014/main" val="58433878"/>
                    </a:ext>
                  </a:extLst>
                </a:gridCol>
                <a:gridCol w="804944">
                  <a:extLst>
                    <a:ext uri="{9D8B030D-6E8A-4147-A177-3AD203B41FA5}">
                      <a16:colId xmlns:a16="http://schemas.microsoft.com/office/drawing/2014/main" val="3473754267"/>
                    </a:ext>
                  </a:extLst>
                </a:gridCol>
                <a:gridCol w="803789">
                  <a:extLst>
                    <a:ext uri="{9D8B030D-6E8A-4147-A177-3AD203B41FA5}">
                      <a16:colId xmlns:a16="http://schemas.microsoft.com/office/drawing/2014/main" val="491374574"/>
                    </a:ext>
                  </a:extLst>
                </a:gridCol>
                <a:gridCol w="804944">
                  <a:extLst>
                    <a:ext uri="{9D8B030D-6E8A-4147-A177-3AD203B41FA5}">
                      <a16:colId xmlns:a16="http://schemas.microsoft.com/office/drawing/2014/main" val="2886706434"/>
                    </a:ext>
                  </a:extLst>
                </a:gridCol>
                <a:gridCol w="803789">
                  <a:extLst>
                    <a:ext uri="{9D8B030D-6E8A-4147-A177-3AD203B41FA5}">
                      <a16:colId xmlns:a16="http://schemas.microsoft.com/office/drawing/2014/main" val="4250811058"/>
                    </a:ext>
                  </a:extLst>
                </a:gridCol>
                <a:gridCol w="804944">
                  <a:extLst>
                    <a:ext uri="{9D8B030D-6E8A-4147-A177-3AD203B41FA5}">
                      <a16:colId xmlns:a16="http://schemas.microsoft.com/office/drawing/2014/main" val="1657860434"/>
                    </a:ext>
                  </a:extLst>
                </a:gridCol>
                <a:gridCol w="803789">
                  <a:extLst>
                    <a:ext uri="{9D8B030D-6E8A-4147-A177-3AD203B41FA5}">
                      <a16:colId xmlns:a16="http://schemas.microsoft.com/office/drawing/2014/main" val="2684337309"/>
                    </a:ext>
                  </a:extLst>
                </a:gridCol>
                <a:gridCol w="804944">
                  <a:extLst>
                    <a:ext uri="{9D8B030D-6E8A-4147-A177-3AD203B41FA5}">
                      <a16:colId xmlns:a16="http://schemas.microsoft.com/office/drawing/2014/main" val="4074198226"/>
                    </a:ext>
                  </a:extLst>
                </a:gridCol>
              </a:tblGrid>
              <a:tr h="151130">
                <a:tc>
                  <a:txBody>
                    <a:bodyPr/>
                    <a:lstStyle/>
                    <a:p>
                      <a:pPr>
                        <a:lnSpc>
                          <a:spcPct val="107000"/>
                        </a:lnSpc>
                        <a:spcAft>
                          <a:spcPts val="100"/>
                        </a:spcAft>
                      </a:pPr>
                      <a:r>
                        <a:rPr lang="en-US" sz="1400" kern="0" dirty="0">
                          <a:effectLst/>
                        </a:rPr>
                        <a:t>Year</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2018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dirty="0">
                          <a:effectLst/>
                        </a:rPr>
                        <a:t>2016</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extLst>
                  <a:ext uri="{0D108BD9-81ED-4DB2-BD59-A6C34878D82A}">
                    <a16:rowId xmlns:a16="http://schemas.microsoft.com/office/drawing/2014/main" val="1778753473"/>
                  </a:ext>
                </a:extLst>
              </a:tr>
              <a:tr h="151130">
                <a:tc>
                  <a:txBody>
                    <a:bodyPr/>
                    <a:lstStyle/>
                    <a:p>
                      <a:pPr>
                        <a:lnSpc>
                          <a:spcPct val="107000"/>
                        </a:lnSpc>
                        <a:spcAft>
                          <a:spcPts val="100"/>
                        </a:spcAft>
                      </a:pPr>
                      <a:r>
                        <a:rPr lang="en-US" sz="1400" kern="0" dirty="0">
                          <a:effectLst/>
                        </a:rPr>
                        <a:t>New Dialysis patients</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dirty="0">
                          <a:effectLst/>
                        </a:rPr>
                        <a:t>9905</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dirty="0">
                          <a:effectLst/>
                        </a:rPr>
                        <a:t>10056</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dirty="0">
                          <a:effectLst/>
                        </a:rPr>
                        <a:t>10446</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10087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9434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dirty="0">
                          <a:effectLst/>
                        </a:rPr>
                        <a:t>9492</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dirty="0">
                          <a:effectLst/>
                        </a:rPr>
                        <a:t>9499</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dirty="0">
                          <a:effectLst/>
                        </a:rPr>
                        <a:t>8554</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dirty="0">
                          <a:effectLst/>
                        </a:rPr>
                        <a:t>8089</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dirty="0">
                          <a:effectLst/>
                        </a:rPr>
                        <a:t>8110</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887686203"/>
                  </a:ext>
                </a:extLst>
              </a:tr>
              <a:tr h="151130">
                <a:tc>
                  <a:txBody>
                    <a:bodyPr/>
                    <a:lstStyle/>
                    <a:p>
                      <a:pPr>
                        <a:lnSpc>
                          <a:spcPct val="107000"/>
                        </a:lnSpc>
                        <a:spcAft>
                          <a:spcPts val="100"/>
                        </a:spcAft>
                      </a:pPr>
                      <a:r>
                        <a:rPr lang="en-US" sz="1400" kern="0">
                          <a:effectLst/>
                        </a:rPr>
                        <a:t>% ≤24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dirty="0">
                          <a:effectLst/>
                        </a:rPr>
                        <a:t>2.7</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dirty="0">
                          <a:effectLst/>
                        </a:rPr>
                        <a:t>2.9</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996634609"/>
                  </a:ext>
                </a:extLst>
              </a:tr>
              <a:tr h="151130">
                <a:tc>
                  <a:txBody>
                    <a:bodyPr/>
                    <a:lstStyle/>
                    <a:p>
                      <a:pPr>
                        <a:lnSpc>
                          <a:spcPct val="107000"/>
                        </a:lnSpc>
                        <a:spcAft>
                          <a:spcPts val="100"/>
                        </a:spcAft>
                      </a:pPr>
                      <a:r>
                        <a:rPr lang="en-US" sz="1400" kern="0">
                          <a:effectLst/>
                        </a:rPr>
                        <a:t>% 25-34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6.7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920998929"/>
                  </a:ext>
                </a:extLst>
              </a:tr>
              <a:tr h="151130">
                <a:tc>
                  <a:txBody>
                    <a:bodyPr/>
                    <a:lstStyle/>
                    <a:p>
                      <a:pPr>
                        <a:lnSpc>
                          <a:spcPct val="107000"/>
                        </a:lnSpc>
                        <a:spcAft>
                          <a:spcPts val="100"/>
                        </a:spcAft>
                      </a:pPr>
                      <a:r>
                        <a:rPr lang="en-US" sz="1400" kern="0">
                          <a:effectLst/>
                        </a:rPr>
                        <a:t>% 35-44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13.7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09534192"/>
                  </a:ext>
                </a:extLst>
              </a:tr>
              <a:tr h="151130">
                <a:tc>
                  <a:txBody>
                    <a:bodyPr/>
                    <a:lstStyle/>
                    <a:p>
                      <a:pPr>
                        <a:lnSpc>
                          <a:spcPct val="107000"/>
                        </a:lnSpc>
                        <a:spcAft>
                          <a:spcPts val="100"/>
                        </a:spcAft>
                      </a:pPr>
                      <a:r>
                        <a:rPr lang="en-US" sz="1400" kern="0">
                          <a:effectLst/>
                        </a:rPr>
                        <a:t>% 45-54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21.8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23.6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381252216"/>
                  </a:ext>
                </a:extLst>
              </a:tr>
              <a:tr h="151130">
                <a:tc>
                  <a:txBody>
                    <a:bodyPr/>
                    <a:lstStyle/>
                    <a:p>
                      <a:pPr>
                        <a:lnSpc>
                          <a:spcPct val="107000"/>
                        </a:lnSpc>
                        <a:spcAft>
                          <a:spcPts val="100"/>
                        </a:spcAft>
                      </a:pPr>
                      <a:r>
                        <a:rPr lang="en-US" sz="1400" kern="0">
                          <a:effectLst/>
                        </a:rPr>
                        <a:t>% 55-64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27.4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29.1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29.4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28.9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30.9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652145929"/>
                  </a:ext>
                </a:extLst>
              </a:tr>
              <a:tr h="151765">
                <a:tc>
                  <a:txBody>
                    <a:bodyPr/>
                    <a:lstStyle/>
                    <a:p>
                      <a:pPr>
                        <a:lnSpc>
                          <a:spcPct val="107000"/>
                        </a:lnSpc>
                        <a:spcAft>
                          <a:spcPts val="100"/>
                        </a:spcAft>
                      </a:pPr>
                      <a:r>
                        <a:rPr lang="en-US" sz="1400" kern="0">
                          <a:effectLst/>
                        </a:rPr>
                        <a:t>% 65-74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21.5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18.8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115014576"/>
                  </a:ext>
                </a:extLst>
              </a:tr>
              <a:tr h="151765">
                <a:tc>
                  <a:txBody>
                    <a:bodyPr/>
                    <a:lstStyle/>
                    <a:p>
                      <a:pPr>
                        <a:lnSpc>
                          <a:spcPct val="107000"/>
                        </a:lnSpc>
                        <a:spcAft>
                          <a:spcPts val="100"/>
                        </a:spcAft>
                      </a:pPr>
                      <a:r>
                        <a:rPr lang="en-US" sz="1400" kern="0">
                          <a:effectLst/>
                        </a:rPr>
                        <a:t>% ≥75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6.5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703327084"/>
                  </a:ext>
                </a:extLst>
              </a:tr>
              <a:tr h="151765">
                <a:tc>
                  <a:txBody>
                    <a:bodyPr/>
                    <a:lstStyle/>
                    <a:p>
                      <a:pPr>
                        <a:lnSpc>
                          <a:spcPct val="107000"/>
                        </a:lnSpc>
                        <a:spcAft>
                          <a:spcPts val="100"/>
                        </a:spcAft>
                      </a:pPr>
                      <a:r>
                        <a:rPr lang="en-US" sz="1400" kern="0">
                          <a:effectLst/>
                        </a:rPr>
                        <a:t>New HD patients</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8089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8249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8479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8170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7738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7923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8066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6955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7104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474059545"/>
                  </a:ext>
                </a:extLst>
              </a:tr>
              <a:tr h="151765">
                <a:tc>
                  <a:txBody>
                    <a:bodyPr/>
                    <a:lstStyle/>
                    <a:p>
                      <a:pPr>
                        <a:lnSpc>
                          <a:spcPct val="107000"/>
                        </a:lnSpc>
                        <a:spcAft>
                          <a:spcPts val="100"/>
                        </a:spcAft>
                      </a:pPr>
                      <a:r>
                        <a:rPr lang="en-US" sz="1400" kern="0">
                          <a:effectLst/>
                        </a:rPr>
                        <a:t>% ≤24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4125204626"/>
                  </a:ext>
                </a:extLst>
              </a:tr>
              <a:tr h="151765">
                <a:tc>
                  <a:txBody>
                    <a:bodyPr/>
                    <a:lstStyle/>
                    <a:p>
                      <a:pPr>
                        <a:lnSpc>
                          <a:spcPct val="107000"/>
                        </a:lnSpc>
                        <a:spcAft>
                          <a:spcPts val="100"/>
                        </a:spcAft>
                      </a:pPr>
                      <a:r>
                        <a:rPr lang="en-US" sz="1400" kern="0">
                          <a:effectLst/>
                        </a:rPr>
                        <a:t>% 25-34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5.6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988100743"/>
                  </a:ext>
                </a:extLst>
              </a:tr>
              <a:tr h="151765">
                <a:tc>
                  <a:txBody>
                    <a:bodyPr/>
                    <a:lstStyle/>
                    <a:p>
                      <a:pPr>
                        <a:lnSpc>
                          <a:spcPct val="107000"/>
                        </a:lnSpc>
                        <a:spcAft>
                          <a:spcPts val="100"/>
                        </a:spcAft>
                      </a:pPr>
                      <a:r>
                        <a:rPr lang="en-US" sz="1400" kern="0">
                          <a:effectLst/>
                        </a:rPr>
                        <a:t>% 35-44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126315303"/>
                  </a:ext>
                </a:extLst>
              </a:tr>
              <a:tr h="151765">
                <a:tc>
                  <a:txBody>
                    <a:bodyPr/>
                    <a:lstStyle/>
                    <a:p>
                      <a:pPr>
                        <a:lnSpc>
                          <a:spcPct val="107000"/>
                        </a:lnSpc>
                        <a:spcAft>
                          <a:spcPts val="100"/>
                        </a:spcAft>
                      </a:pPr>
                      <a:r>
                        <a:rPr lang="en-US" sz="1400" kern="0">
                          <a:effectLst/>
                        </a:rPr>
                        <a:t>% 45-54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23.9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800840396"/>
                  </a:ext>
                </a:extLst>
              </a:tr>
              <a:tr h="151765">
                <a:tc>
                  <a:txBody>
                    <a:bodyPr/>
                    <a:lstStyle/>
                    <a:p>
                      <a:pPr>
                        <a:lnSpc>
                          <a:spcPct val="107000"/>
                        </a:lnSpc>
                        <a:spcAft>
                          <a:spcPts val="100"/>
                        </a:spcAft>
                      </a:pPr>
                      <a:r>
                        <a:rPr lang="en-US" sz="1400" kern="0">
                          <a:effectLst/>
                        </a:rPr>
                        <a:t>% 55-64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28.1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29.8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30.1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29.8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32.3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81195191"/>
                  </a:ext>
                </a:extLst>
              </a:tr>
              <a:tr h="151765">
                <a:tc>
                  <a:txBody>
                    <a:bodyPr/>
                    <a:lstStyle/>
                    <a:p>
                      <a:pPr>
                        <a:lnSpc>
                          <a:spcPct val="107000"/>
                        </a:lnSpc>
                        <a:spcAft>
                          <a:spcPts val="100"/>
                        </a:spcAft>
                      </a:pPr>
                      <a:r>
                        <a:rPr lang="en-US" sz="1400" kern="0">
                          <a:effectLst/>
                        </a:rPr>
                        <a:t>% 65-74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59721570"/>
                  </a:ext>
                </a:extLst>
              </a:tr>
              <a:tr h="151765">
                <a:tc>
                  <a:txBody>
                    <a:bodyPr/>
                    <a:lstStyle/>
                    <a:p>
                      <a:pPr>
                        <a:lnSpc>
                          <a:spcPct val="107000"/>
                        </a:lnSpc>
                        <a:spcAft>
                          <a:spcPts val="100"/>
                        </a:spcAft>
                      </a:pPr>
                      <a:r>
                        <a:rPr lang="en-US" sz="1400" kern="0">
                          <a:effectLst/>
                        </a:rPr>
                        <a:t>% ≥75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7.2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569876672"/>
                  </a:ext>
                </a:extLst>
              </a:tr>
              <a:tr h="151765">
                <a:tc>
                  <a:txBody>
                    <a:bodyPr/>
                    <a:lstStyle/>
                    <a:p>
                      <a:pPr>
                        <a:lnSpc>
                          <a:spcPct val="107000"/>
                        </a:lnSpc>
                        <a:spcAft>
                          <a:spcPts val="100"/>
                        </a:spcAft>
                      </a:pPr>
                      <a:r>
                        <a:rPr lang="en-US" sz="1400" kern="0">
                          <a:effectLst/>
                        </a:rPr>
                        <a:t>New PD patients</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1816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1807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1967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1696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1569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1433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1006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434072102"/>
                  </a:ext>
                </a:extLst>
              </a:tr>
              <a:tr h="151765">
                <a:tc>
                  <a:txBody>
                    <a:bodyPr/>
                    <a:lstStyle/>
                    <a:p>
                      <a:pPr>
                        <a:lnSpc>
                          <a:spcPct val="107000"/>
                        </a:lnSpc>
                        <a:spcAft>
                          <a:spcPts val="100"/>
                        </a:spcAft>
                      </a:pPr>
                      <a:r>
                        <a:rPr lang="en-US" sz="1400" kern="0">
                          <a:effectLst/>
                        </a:rPr>
                        <a:t>% ≤24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6.8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9.7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9.3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92051472"/>
                  </a:ext>
                </a:extLst>
              </a:tr>
              <a:tr h="151765">
                <a:tc>
                  <a:txBody>
                    <a:bodyPr/>
                    <a:lstStyle/>
                    <a:p>
                      <a:pPr>
                        <a:lnSpc>
                          <a:spcPct val="107000"/>
                        </a:lnSpc>
                        <a:spcAft>
                          <a:spcPts val="100"/>
                        </a:spcAft>
                      </a:pPr>
                      <a:r>
                        <a:rPr lang="en-US" sz="1400" kern="0">
                          <a:effectLst/>
                        </a:rPr>
                        <a:t>% 25-34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9.7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9.9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9.8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189449939"/>
                  </a:ext>
                </a:extLst>
              </a:tr>
              <a:tr h="151765">
                <a:tc>
                  <a:txBody>
                    <a:bodyPr/>
                    <a:lstStyle/>
                    <a:p>
                      <a:pPr>
                        <a:lnSpc>
                          <a:spcPct val="107000"/>
                        </a:lnSpc>
                        <a:spcAft>
                          <a:spcPts val="100"/>
                        </a:spcAft>
                      </a:pPr>
                      <a:r>
                        <a:rPr lang="en-US" sz="1400" kern="0">
                          <a:effectLst/>
                        </a:rPr>
                        <a:t>% 35-44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17.2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648489582"/>
                  </a:ext>
                </a:extLst>
              </a:tr>
              <a:tr h="151765">
                <a:tc>
                  <a:txBody>
                    <a:bodyPr/>
                    <a:lstStyle/>
                    <a:p>
                      <a:pPr>
                        <a:lnSpc>
                          <a:spcPct val="107000"/>
                        </a:lnSpc>
                        <a:spcAft>
                          <a:spcPts val="100"/>
                        </a:spcAft>
                      </a:pPr>
                      <a:r>
                        <a:rPr lang="en-US" sz="1400" kern="0">
                          <a:effectLst/>
                        </a:rPr>
                        <a:t>% 45-54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21.1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11872517"/>
                  </a:ext>
                </a:extLst>
              </a:tr>
              <a:tr h="151765">
                <a:tc>
                  <a:txBody>
                    <a:bodyPr/>
                    <a:lstStyle/>
                    <a:p>
                      <a:pPr>
                        <a:lnSpc>
                          <a:spcPct val="107000"/>
                        </a:lnSpc>
                        <a:spcAft>
                          <a:spcPts val="100"/>
                        </a:spcAft>
                      </a:pPr>
                      <a:r>
                        <a:rPr lang="en-US" sz="1400" kern="0">
                          <a:effectLst/>
                        </a:rPr>
                        <a:t>% 55-64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24.2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25.8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25.1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27.6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28.6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28.0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25.5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28.0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595048586"/>
                  </a:ext>
                </a:extLst>
              </a:tr>
              <a:tr h="151765">
                <a:tc>
                  <a:txBody>
                    <a:bodyPr/>
                    <a:lstStyle/>
                    <a:p>
                      <a:pPr>
                        <a:lnSpc>
                          <a:spcPct val="107000"/>
                        </a:lnSpc>
                        <a:spcAft>
                          <a:spcPts val="100"/>
                        </a:spcAft>
                      </a:pPr>
                      <a:r>
                        <a:rPr lang="en-US" sz="1400" kern="0">
                          <a:effectLst/>
                        </a:rPr>
                        <a:t>% 65-74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15.6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765716018"/>
                  </a:ext>
                </a:extLst>
              </a:tr>
              <a:tr h="151765">
                <a:tc>
                  <a:txBody>
                    <a:bodyPr/>
                    <a:lstStyle/>
                    <a:p>
                      <a:pPr>
                        <a:lnSpc>
                          <a:spcPct val="107000"/>
                        </a:lnSpc>
                        <a:spcAft>
                          <a:spcPts val="100"/>
                        </a:spcAft>
                      </a:pPr>
                      <a:r>
                        <a:rPr lang="en-US" sz="1400" kern="0">
                          <a:effectLst/>
                        </a:rPr>
                        <a:t>% ≥75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3.2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dirty="0">
                          <a:effectLst/>
                        </a:rPr>
                        <a:t>4.2</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dirty="0">
                          <a:effectLst/>
                        </a:rPr>
                        <a:t>4.3</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347484708"/>
                  </a:ext>
                </a:extLst>
              </a:tr>
            </a:tbl>
          </a:graphicData>
        </a:graphic>
      </p:graphicFrame>
    </p:spTree>
    <p:extLst>
      <p:ext uri="{BB962C8B-B14F-4D97-AF65-F5344CB8AC3E}">
        <p14:creationId xmlns:p14="http://schemas.microsoft.com/office/powerpoint/2010/main" val="1834832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0A6D1-1C41-5B57-EB24-272EBEAE207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122E243-560D-A2BC-6244-30DA6B4884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91563"/>
            <a:ext cx="3451442" cy="505625"/>
          </a:xfrm>
          <a:prstGeom prst="rect">
            <a:avLst/>
          </a:prstGeom>
        </p:spPr>
      </p:pic>
      <p:sp>
        <p:nvSpPr>
          <p:cNvPr id="2" name="Title 1">
            <a:extLst>
              <a:ext uri="{FF2B5EF4-FFF2-40B4-BE49-F238E27FC236}">
                <a16:creationId xmlns:a16="http://schemas.microsoft.com/office/drawing/2014/main" id="{40788058-3F4B-DE89-F0D6-B3D59ED86920}"/>
              </a:ext>
            </a:extLst>
          </p:cNvPr>
          <p:cNvSpPr>
            <a:spLocks noGrp="1"/>
          </p:cNvSpPr>
          <p:nvPr>
            <p:ph type="title"/>
          </p:nvPr>
        </p:nvSpPr>
        <p:spPr>
          <a:xfrm>
            <a:off x="838200" y="-2861"/>
            <a:ext cx="10515600" cy="1325563"/>
          </a:xfrm>
        </p:spPr>
        <p:txBody>
          <a:bodyPr>
            <a:normAutofit/>
          </a:bodyPr>
          <a:lstStyle/>
          <a:p>
            <a:pPr algn="ctr"/>
            <a:r>
              <a:rPr lang="en-US" sz="3200" b="1" dirty="0"/>
              <a:t>Table 2.1.4(b): Percentage Age Distribution of Dialysis Patients 2016-2025 (cont.)</a:t>
            </a:r>
            <a:endParaRPr lang="en-MY" sz="3200" b="1" dirty="0"/>
          </a:p>
        </p:txBody>
      </p:sp>
      <p:graphicFrame>
        <p:nvGraphicFramePr>
          <p:cNvPr id="3" name="Table 2">
            <a:extLst>
              <a:ext uri="{FF2B5EF4-FFF2-40B4-BE49-F238E27FC236}">
                <a16:creationId xmlns:a16="http://schemas.microsoft.com/office/drawing/2014/main" id="{4ACECE7E-F62C-BE8B-671D-962FD63314C3}"/>
              </a:ext>
            </a:extLst>
          </p:cNvPr>
          <p:cNvGraphicFramePr>
            <a:graphicFrameLocks noGrp="1"/>
          </p:cNvGraphicFramePr>
          <p:nvPr>
            <p:extLst>
              <p:ext uri="{D42A27DB-BD31-4B8C-83A1-F6EECF244321}">
                <p14:modId xmlns:p14="http://schemas.microsoft.com/office/powerpoint/2010/main" val="3714871346"/>
              </p:ext>
            </p:extLst>
          </p:nvPr>
        </p:nvGraphicFramePr>
        <p:xfrm>
          <a:off x="338256" y="1011492"/>
          <a:ext cx="11511739" cy="5454650"/>
        </p:xfrm>
        <a:graphic>
          <a:graphicData uri="http://schemas.openxmlformats.org/drawingml/2006/table">
            <a:tbl>
              <a:tblPr firstRow="1" firstCol="1" bandRow="1">
                <a:tableStyleId>{93296810-A885-4BE3-A3E7-6D5BEEA58F35}</a:tableStyleId>
              </a:tblPr>
              <a:tblGrid>
                <a:gridCol w="3471539">
                  <a:extLst>
                    <a:ext uri="{9D8B030D-6E8A-4147-A177-3AD203B41FA5}">
                      <a16:colId xmlns:a16="http://schemas.microsoft.com/office/drawing/2014/main" val="3137392497"/>
                    </a:ext>
                  </a:extLst>
                </a:gridCol>
                <a:gridCol w="801479">
                  <a:extLst>
                    <a:ext uri="{9D8B030D-6E8A-4147-A177-3AD203B41FA5}">
                      <a16:colId xmlns:a16="http://schemas.microsoft.com/office/drawing/2014/main" val="1002558337"/>
                    </a:ext>
                  </a:extLst>
                </a:gridCol>
                <a:gridCol w="803789">
                  <a:extLst>
                    <a:ext uri="{9D8B030D-6E8A-4147-A177-3AD203B41FA5}">
                      <a16:colId xmlns:a16="http://schemas.microsoft.com/office/drawing/2014/main" val="1515468132"/>
                    </a:ext>
                  </a:extLst>
                </a:gridCol>
                <a:gridCol w="803789">
                  <a:extLst>
                    <a:ext uri="{9D8B030D-6E8A-4147-A177-3AD203B41FA5}">
                      <a16:colId xmlns:a16="http://schemas.microsoft.com/office/drawing/2014/main" val="1406202793"/>
                    </a:ext>
                  </a:extLst>
                </a:gridCol>
                <a:gridCol w="804944">
                  <a:extLst>
                    <a:ext uri="{9D8B030D-6E8A-4147-A177-3AD203B41FA5}">
                      <a16:colId xmlns:a16="http://schemas.microsoft.com/office/drawing/2014/main" val="2008057926"/>
                    </a:ext>
                  </a:extLst>
                </a:gridCol>
                <a:gridCol w="803789">
                  <a:extLst>
                    <a:ext uri="{9D8B030D-6E8A-4147-A177-3AD203B41FA5}">
                      <a16:colId xmlns:a16="http://schemas.microsoft.com/office/drawing/2014/main" val="2153699099"/>
                    </a:ext>
                  </a:extLst>
                </a:gridCol>
                <a:gridCol w="804944">
                  <a:extLst>
                    <a:ext uri="{9D8B030D-6E8A-4147-A177-3AD203B41FA5}">
                      <a16:colId xmlns:a16="http://schemas.microsoft.com/office/drawing/2014/main" val="2755668895"/>
                    </a:ext>
                  </a:extLst>
                </a:gridCol>
                <a:gridCol w="803789">
                  <a:extLst>
                    <a:ext uri="{9D8B030D-6E8A-4147-A177-3AD203B41FA5}">
                      <a16:colId xmlns:a16="http://schemas.microsoft.com/office/drawing/2014/main" val="1207221333"/>
                    </a:ext>
                  </a:extLst>
                </a:gridCol>
                <a:gridCol w="804944">
                  <a:extLst>
                    <a:ext uri="{9D8B030D-6E8A-4147-A177-3AD203B41FA5}">
                      <a16:colId xmlns:a16="http://schemas.microsoft.com/office/drawing/2014/main" val="203908594"/>
                    </a:ext>
                  </a:extLst>
                </a:gridCol>
                <a:gridCol w="803789">
                  <a:extLst>
                    <a:ext uri="{9D8B030D-6E8A-4147-A177-3AD203B41FA5}">
                      <a16:colId xmlns:a16="http://schemas.microsoft.com/office/drawing/2014/main" val="3311336016"/>
                    </a:ext>
                  </a:extLst>
                </a:gridCol>
                <a:gridCol w="804944">
                  <a:extLst>
                    <a:ext uri="{9D8B030D-6E8A-4147-A177-3AD203B41FA5}">
                      <a16:colId xmlns:a16="http://schemas.microsoft.com/office/drawing/2014/main" val="2176734036"/>
                    </a:ext>
                  </a:extLst>
                </a:gridCol>
              </a:tblGrid>
              <a:tr h="151130">
                <a:tc>
                  <a:txBody>
                    <a:bodyPr/>
                    <a:lstStyle/>
                    <a:p>
                      <a:pPr>
                        <a:lnSpc>
                          <a:spcPct val="107000"/>
                        </a:lnSpc>
                        <a:spcAft>
                          <a:spcPts val="100"/>
                        </a:spcAft>
                      </a:pPr>
                      <a:r>
                        <a:rPr lang="en-US" sz="1400" kern="0" dirty="0">
                          <a:effectLst/>
                        </a:rPr>
                        <a:t>Year</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2018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dirty="0">
                          <a:effectLst/>
                        </a:rPr>
                        <a:t>2016</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extLst>
                  <a:ext uri="{0D108BD9-81ED-4DB2-BD59-A6C34878D82A}">
                    <a16:rowId xmlns:a16="http://schemas.microsoft.com/office/drawing/2014/main" val="3311380177"/>
                  </a:ext>
                </a:extLst>
              </a:tr>
              <a:tr h="151130">
                <a:tc>
                  <a:txBody>
                    <a:bodyPr/>
                    <a:lstStyle/>
                    <a:p>
                      <a:pPr>
                        <a:lnSpc>
                          <a:spcPct val="107000"/>
                        </a:lnSpc>
                        <a:spcAft>
                          <a:spcPts val="100"/>
                        </a:spcAft>
                      </a:pPr>
                      <a:r>
                        <a:rPr lang="en-US" sz="1400" kern="0" dirty="0">
                          <a:effectLst/>
                        </a:rPr>
                        <a:t>ESKD patients at 31</a:t>
                      </a:r>
                      <a:r>
                        <a:rPr lang="en-US" sz="1400" kern="0" baseline="30000" dirty="0">
                          <a:effectLst/>
                        </a:rPr>
                        <a:t>st</a:t>
                      </a:r>
                      <a:r>
                        <a:rPr lang="en-US" sz="1400" kern="0" dirty="0">
                          <a:effectLst/>
                        </a:rPr>
                        <a:t> December</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57638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56149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54662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52221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50559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50412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47498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44758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42550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40603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688988484"/>
                  </a:ext>
                </a:extLst>
              </a:tr>
              <a:tr h="151130">
                <a:tc>
                  <a:txBody>
                    <a:bodyPr/>
                    <a:lstStyle/>
                    <a:p>
                      <a:pPr>
                        <a:lnSpc>
                          <a:spcPct val="107000"/>
                        </a:lnSpc>
                        <a:spcAft>
                          <a:spcPts val="100"/>
                        </a:spcAft>
                      </a:pPr>
                      <a:r>
                        <a:rPr lang="en-US" sz="1400" kern="0">
                          <a:effectLst/>
                        </a:rPr>
                        <a:t>% ≤24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91373023"/>
                  </a:ext>
                </a:extLst>
              </a:tr>
              <a:tr h="151130">
                <a:tc>
                  <a:txBody>
                    <a:bodyPr/>
                    <a:lstStyle/>
                    <a:p>
                      <a:pPr>
                        <a:lnSpc>
                          <a:spcPct val="107000"/>
                        </a:lnSpc>
                        <a:spcAft>
                          <a:spcPts val="100"/>
                        </a:spcAft>
                      </a:pPr>
                      <a:r>
                        <a:rPr lang="en-US" sz="1400" kern="0">
                          <a:effectLst/>
                        </a:rPr>
                        <a:t>% 25-34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5.9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847039786"/>
                  </a:ext>
                </a:extLst>
              </a:tr>
              <a:tr h="151130">
                <a:tc>
                  <a:txBody>
                    <a:bodyPr/>
                    <a:lstStyle/>
                    <a:p>
                      <a:pPr>
                        <a:lnSpc>
                          <a:spcPct val="107000"/>
                        </a:lnSpc>
                        <a:spcAft>
                          <a:spcPts val="100"/>
                        </a:spcAft>
                      </a:pPr>
                      <a:r>
                        <a:rPr lang="en-US" sz="1400" kern="0">
                          <a:effectLst/>
                        </a:rPr>
                        <a:t>% 35-44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13.1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629509161"/>
                  </a:ext>
                </a:extLst>
              </a:tr>
              <a:tr h="151130">
                <a:tc>
                  <a:txBody>
                    <a:bodyPr/>
                    <a:lstStyle/>
                    <a:p>
                      <a:pPr>
                        <a:lnSpc>
                          <a:spcPct val="107000"/>
                        </a:lnSpc>
                        <a:spcAft>
                          <a:spcPts val="100"/>
                        </a:spcAft>
                      </a:pPr>
                      <a:r>
                        <a:rPr lang="en-US" sz="1400" kern="0">
                          <a:effectLst/>
                        </a:rPr>
                        <a:t>% 45-54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20.5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124887660"/>
                  </a:ext>
                </a:extLst>
              </a:tr>
              <a:tr h="151130">
                <a:tc>
                  <a:txBody>
                    <a:bodyPr/>
                    <a:lstStyle/>
                    <a:p>
                      <a:pPr>
                        <a:lnSpc>
                          <a:spcPct val="107000"/>
                        </a:lnSpc>
                        <a:spcAft>
                          <a:spcPts val="100"/>
                        </a:spcAft>
                      </a:pPr>
                      <a:r>
                        <a:rPr lang="en-US" sz="1400" kern="0">
                          <a:effectLst/>
                        </a:rPr>
                        <a:t>% 55-64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27.8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28.6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29.0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29.4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30.2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30.7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30.9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30.9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4243766410"/>
                  </a:ext>
                </a:extLst>
              </a:tr>
              <a:tr h="151765">
                <a:tc>
                  <a:txBody>
                    <a:bodyPr/>
                    <a:lstStyle/>
                    <a:p>
                      <a:pPr>
                        <a:lnSpc>
                          <a:spcPct val="107000"/>
                        </a:lnSpc>
                        <a:spcAft>
                          <a:spcPts val="100"/>
                        </a:spcAft>
                      </a:pPr>
                      <a:r>
                        <a:rPr lang="en-US" sz="1400" kern="0">
                          <a:effectLst/>
                        </a:rPr>
                        <a:t>% 65-74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23.2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781420223"/>
                  </a:ext>
                </a:extLst>
              </a:tr>
              <a:tr h="151765">
                <a:tc>
                  <a:txBody>
                    <a:bodyPr/>
                    <a:lstStyle/>
                    <a:p>
                      <a:pPr>
                        <a:lnSpc>
                          <a:spcPct val="107000"/>
                        </a:lnSpc>
                        <a:spcAft>
                          <a:spcPts val="100"/>
                        </a:spcAft>
                      </a:pPr>
                      <a:r>
                        <a:rPr lang="en-US" sz="1400" kern="0" dirty="0">
                          <a:effectLst/>
                        </a:rPr>
                        <a:t>% ≥75</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7.7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680667345"/>
                  </a:ext>
                </a:extLst>
              </a:tr>
              <a:tr h="151765">
                <a:tc>
                  <a:txBody>
                    <a:bodyPr/>
                    <a:lstStyle/>
                    <a:p>
                      <a:pPr>
                        <a:lnSpc>
                          <a:spcPct val="107000"/>
                        </a:lnSpc>
                        <a:spcAft>
                          <a:spcPts val="100"/>
                        </a:spcAft>
                      </a:pPr>
                      <a:r>
                        <a:rPr lang="en-US" sz="1400" kern="0" dirty="0">
                          <a:effectLst/>
                        </a:rPr>
                        <a:t>HD patients at 31</a:t>
                      </a:r>
                      <a:r>
                        <a:rPr lang="en-US" sz="1400" kern="0" baseline="30000" dirty="0">
                          <a:effectLst/>
                        </a:rPr>
                        <a:t>st</a:t>
                      </a:r>
                      <a:r>
                        <a:rPr lang="en-US" sz="1400" kern="0" dirty="0">
                          <a:effectLst/>
                        </a:rPr>
                        <a:t> December</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50833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dirty="0">
                          <a:effectLst/>
                        </a:rPr>
                        <a:t>49339</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47979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45859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44633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44883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42516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40194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38264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36626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011007242"/>
                  </a:ext>
                </a:extLst>
              </a:tr>
              <a:tr h="151765">
                <a:tc>
                  <a:txBody>
                    <a:bodyPr/>
                    <a:lstStyle/>
                    <a:p>
                      <a:pPr>
                        <a:lnSpc>
                          <a:spcPct val="107000"/>
                        </a:lnSpc>
                        <a:spcAft>
                          <a:spcPts val="100"/>
                        </a:spcAft>
                      </a:pPr>
                      <a:r>
                        <a:rPr lang="en-US" sz="1400" kern="0" dirty="0">
                          <a:effectLst/>
                        </a:rPr>
                        <a:t>% ≤24</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dirty="0">
                          <a:effectLst/>
                        </a:rPr>
                        <a:t>1.2</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733431903"/>
                  </a:ext>
                </a:extLst>
              </a:tr>
              <a:tr h="151765">
                <a:tc>
                  <a:txBody>
                    <a:bodyPr/>
                    <a:lstStyle/>
                    <a:p>
                      <a:pPr>
                        <a:lnSpc>
                          <a:spcPct val="107000"/>
                        </a:lnSpc>
                        <a:spcAft>
                          <a:spcPts val="100"/>
                        </a:spcAft>
                      </a:pPr>
                      <a:r>
                        <a:rPr lang="en-US" sz="1400" kern="0">
                          <a:effectLst/>
                        </a:rPr>
                        <a:t>% 25-34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5.2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119199446"/>
                  </a:ext>
                </a:extLst>
              </a:tr>
              <a:tr h="151765">
                <a:tc>
                  <a:txBody>
                    <a:bodyPr/>
                    <a:lstStyle/>
                    <a:p>
                      <a:pPr>
                        <a:lnSpc>
                          <a:spcPct val="107000"/>
                        </a:lnSpc>
                        <a:spcAft>
                          <a:spcPts val="100"/>
                        </a:spcAft>
                      </a:pPr>
                      <a:r>
                        <a:rPr lang="en-US" sz="1400" kern="0">
                          <a:effectLst/>
                        </a:rPr>
                        <a:t>% 35-44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770957846"/>
                  </a:ext>
                </a:extLst>
              </a:tr>
              <a:tr h="151765">
                <a:tc>
                  <a:txBody>
                    <a:bodyPr/>
                    <a:lstStyle/>
                    <a:p>
                      <a:pPr>
                        <a:lnSpc>
                          <a:spcPct val="107000"/>
                        </a:lnSpc>
                        <a:spcAft>
                          <a:spcPts val="100"/>
                        </a:spcAft>
                      </a:pPr>
                      <a:r>
                        <a:rPr lang="en-US" sz="1400" kern="0">
                          <a:effectLst/>
                        </a:rPr>
                        <a:t>% 45-54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20.5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723367469"/>
                  </a:ext>
                </a:extLst>
              </a:tr>
              <a:tr h="151765">
                <a:tc>
                  <a:txBody>
                    <a:bodyPr/>
                    <a:lstStyle/>
                    <a:p>
                      <a:pPr>
                        <a:lnSpc>
                          <a:spcPct val="107000"/>
                        </a:lnSpc>
                        <a:spcAft>
                          <a:spcPts val="100"/>
                        </a:spcAft>
                      </a:pPr>
                      <a:r>
                        <a:rPr lang="en-US" sz="1400" kern="0">
                          <a:effectLst/>
                        </a:rPr>
                        <a:t>% 55-64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28.3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29.1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29.5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30.0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30.7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695122938"/>
                  </a:ext>
                </a:extLst>
              </a:tr>
              <a:tr h="151765">
                <a:tc>
                  <a:txBody>
                    <a:bodyPr/>
                    <a:lstStyle/>
                    <a:p>
                      <a:pPr>
                        <a:lnSpc>
                          <a:spcPct val="107000"/>
                        </a:lnSpc>
                        <a:spcAft>
                          <a:spcPts val="100"/>
                        </a:spcAft>
                      </a:pPr>
                      <a:r>
                        <a:rPr lang="en-US" sz="1400" kern="0">
                          <a:effectLst/>
                        </a:rPr>
                        <a:t>% 65-74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24.1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23.5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23.5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676336833"/>
                  </a:ext>
                </a:extLst>
              </a:tr>
              <a:tr h="151765">
                <a:tc>
                  <a:txBody>
                    <a:bodyPr/>
                    <a:lstStyle/>
                    <a:p>
                      <a:pPr>
                        <a:lnSpc>
                          <a:spcPct val="107000"/>
                        </a:lnSpc>
                        <a:spcAft>
                          <a:spcPts val="100"/>
                        </a:spcAft>
                      </a:pPr>
                      <a:r>
                        <a:rPr lang="en-US" sz="1400" kern="0">
                          <a:effectLst/>
                        </a:rPr>
                        <a:t>% ≥75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8.2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26299486"/>
                  </a:ext>
                </a:extLst>
              </a:tr>
              <a:tr h="151765">
                <a:tc>
                  <a:txBody>
                    <a:bodyPr/>
                    <a:lstStyle/>
                    <a:p>
                      <a:pPr>
                        <a:lnSpc>
                          <a:spcPct val="107000"/>
                        </a:lnSpc>
                        <a:spcAft>
                          <a:spcPts val="100"/>
                        </a:spcAft>
                      </a:pPr>
                      <a:r>
                        <a:rPr lang="en-US" sz="1400" kern="0">
                          <a:effectLst/>
                        </a:rPr>
                        <a:t>PD patients at 31</a:t>
                      </a:r>
                      <a:r>
                        <a:rPr lang="en-US" sz="1400" kern="0" baseline="30000">
                          <a:effectLst/>
                        </a:rPr>
                        <a:t>st</a:t>
                      </a:r>
                      <a:r>
                        <a:rPr lang="en-US" sz="1400" kern="0">
                          <a:effectLst/>
                        </a:rPr>
                        <a:t> December</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6805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6810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6683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6362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5926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5529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4982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4564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4286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3977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259640513"/>
                  </a:ext>
                </a:extLst>
              </a:tr>
              <a:tr h="151765">
                <a:tc>
                  <a:txBody>
                    <a:bodyPr/>
                    <a:lstStyle/>
                    <a:p>
                      <a:pPr>
                        <a:lnSpc>
                          <a:spcPct val="107000"/>
                        </a:lnSpc>
                        <a:spcAft>
                          <a:spcPts val="100"/>
                        </a:spcAft>
                      </a:pPr>
                      <a:r>
                        <a:rPr lang="en-US" sz="1400" kern="0">
                          <a:effectLst/>
                        </a:rPr>
                        <a:t>% ≤24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6.8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9.3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967872980"/>
                  </a:ext>
                </a:extLst>
              </a:tr>
              <a:tr h="151765">
                <a:tc>
                  <a:txBody>
                    <a:bodyPr/>
                    <a:lstStyle/>
                    <a:p>
                      <a:pPr>
                        <a:lnSpc>
                          <a:spcPct val="107000"/>
                        </a:lnSpc>
                        <a:spcAft>
                          <a:spcPts val="100"/>
                        </a:spcAft>
                      </a:pPr>
                      <a:r>
                        <a:rPr lang="en-US" sz="1400" kern="0">
                          <a:effectLst/>
                        </a:rPr>
                        <a:t>% 25-34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414833137"/>
                  </a:ext>
                </a:extLst>
              </a:tr>
              <a:tr h="151765">
                <a:tc>
                  <a:txBody>
                    <a:bodyPr/>
                    <a:lstStyle/>
                    <a:p>
                      <a:pPr>
                        <a:lnSpc>
                          <a:spcPct val="107000"/>
                        </a:lnSpc>
                        <a:spcAft>
                          <a:spcPts val="100"/>
                        </a:spcAft>
                      </a:pPr>
                      <a:r>
                        <a:rPr lang="en-US" sz="1400" kern="0">
                          <a:effectLst/>
                        </a:rPr>
                        <a:t>% 35-44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17.1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066039229"/>
                  </a:ext>
                </a:extLst>
              </a:tr>
              <a:tr h="151765">
                <a:tc>
                  <a:txBody>
                    <a:bodyPr/>
                    <a:lstStyle/>
                    <a:p>
                      <a:pPr>
                        <a:lnSpc>
                          <a:spcPct val="107000"/>
                        </a:lnSpc>
                        <a:spcAft>
                          <a:spcPts val="100"/>
                        </a:spcAft>
                      </a:pPr>
                      <a:r>
                        <a:rPr lang="en-US" sz="1400" kern="0">
                          <a:effectLst/>
                        </a:rPr>
                        <a:t>% 45-54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20.7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18.8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18.5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18.8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340167277"/>
                  </a:ext>
                </a:extLst>
              </a:tr>
              <a:tr h="151765">
                <a:tc>
                  <a:txBody>
                    <a:bodyPr/>
                    <a:lstStyle/>
                    <a:p>
                      <a:pPr>
                        <a:lnSpc>
                          <a:spcPct val="107000"/>
                        </a:lnSpc>
                        <a:spcAft>
                          <a:spcPts val="100"/>
                        </a:spcAft>
                      </a:pPr>
                      <a:r>
                        <a:rPr lang="en-US" sz="1400" kern="0">
                          <a:effectLst/>
                        </a:rPr>
                        <a:t>% 55-64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23.6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24.8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25.6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25.1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27.9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27.7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26.3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25.7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25.5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253091117"/>
                  </a:ext>
                </a:extLst>
              </a:tr>
              <a:tr h="151765">
                <a:tc>
                  <a:txBody>
                    <a:bodyPr/>
                    <a:lstStyle/>
                    <a:p>
                      <a:pPr>
                        <a:lnSpc>
                          <a:spcPct val="107000"/>
                        </a:lnSpc>
                        <a:spcAft>
                          <a:spcPts val="100"/>
                        </a:spcAft>
                      </a:pPr>
                      <a:r>
                        <a:rPr lang="en-US" sz="1400" kern="0">
                          <a:effectLst/>
                        </a:rPr>
                        <a:t>% 65-74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16.2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17.0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17.0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225639622"/>
                  </a:ext>
                </a:extLst>
              </a:tr>
              <a:tr h="151765">
                <a:tc>
                  <a:txBody>
                    <a:bodyPr/>
                    <a:lstStyle/>
                    <a:p>
                      <a:pPr>
                        <a:lnSpc>
                          <a:spcPct val="107000"/>
                        </a:lnSpc>
                        <a:spcAft>
                          <a:spcPts val="100"/>
                        </a:spcAft>
                      </a:pPr>
                      <a:r>
                        <a:rPr lang="en-US" sz="1400" kern="0">
                          <a:effectLst/>
                        </a:rPr>
                        <a:t>% ≥75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4.0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dirty="0">
                          <a:effectLst/>
                        </a:rPr>
                        <a:t>5.1</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591225437"/>
                  </a:ext>
                </a:extLst>
              </a:tr>
            </a:tbl>
          </a:graphicData>
        </a:graphic>
      </p:graphicFrame>
    </p:spTree>
    <p:extLst>
      <p:ext uri="{BB962C8B-B14F-4D97-AF65-F5344CB8AC3E}">
        <p14:creationId xmlns:p14="http://schemas.microsoft.com/office/powerpoint/2010/main" val="34174240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4028E-58EC-BFDC-486B-616E4C4357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94F5E7-7F69-2FEC-259B-ED4D5F1043EC}"/>
              </a:ext>
            </a:extLst>
          </p:cNvPr>
          <p:cNvSpPr>
            <a:spLocks noGrp="1"/>
          </p:cNvSpPr>
          <p:nvPr>
            <p:ph type="title"/>
          </p:nvPr>
        </p:nvSpPr>
        <p:spPr>
          <a:xfrm>
            <a:off x="838200" y="-2861"/>
            <a:ext cx="10515600" cy="1325563"/>
          </a:xfrm>
        </p:spPr>
        <p:txBody>
          <a:bodyPr>
            <a:normAutofit/>
          </a:bodyPr>
          <a:lstStyle/>
          <a:p>
            <a:pPr algn="ctr"/>
            <a:r>
              <a:rPr lang="en-US" sz="3200" b="1" dirty="0"/>
              <a:t>Figure 2.1.4(b) (i): Age Distribution of Dialysis Patients 1969-2025</a:t>
            </a:r>
            <a:endParaRPr lang="en-MY" sz="3200" b="1" dirty="0"/>
          </a:p>
        </p:txBody>
      </p:sp>
      <p:sp>
        <p:nvSpPr>
          <p:cNvPr id="4" name="TextBox 3">
            <a:extLst>
              <a:ext uri="{FF2B5EF4-FFF2-40B4-BE49-F238E27FC236}">
                <a16:creationId xmlns:a16="http://schemas.microsoft.com/office/drawing/2014/main" id="{CF0606AE-5645-B73E-F5AD-340D3039FEAA}"/>
              </a:ext>
            </a:extLst>
          </p:cNvPr>
          <p:cNvSpPr txBox="1"/>
          <p:nvPr/>
        </p:nvSpPr>
        <p:spPr>
          <a:xfrm>
            <a:off x="342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a:t>
            </a:r>
            <a:r>
              <a:rPr lang="en-MY" sz="1800" kern="100" dirty="0" err="1">
                <a:effectLst/>
                <a:latin typeface="Calibri" panose="020F0502020204030204" pitchFamily="34" charset="0"/>
                <a:ea typeface="Calibri" panose="020F0502020204030204" pitchFamily="34" charset="0"/>
                <a:cs typeface="Calibri" panose="020F0502020204030204" pitchFamily="34" charset="0"/>
              </a:rPr>
              <a:t>i</a:t>
            </a:r>
            <a:r>
              <a:rPr lang="en-MY" sz="1800" kern="100" dirty="0">
                <a:effectLst/>
                <a:latin typeface="Calibri" panose="020F0502020204030204" pitchFamily="34" charset="0"/>
                <a:ea typeface="Calibri" panose="020F0502020204030204" pitchFamily="34" charset="0"/>
                <a:cs typeface="Calibri" panose="020F0502020204030204" pitchFamily="34" charset="0"/>
              </a:rPr>
              <a:t>) New Dialysis Patients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81EBC9BB-9724-7764-9D3E-2FA8751FAD77}"/>
              </a:ext>
            </a:extLst>
          </p:cNvPr>
          <p:cNvSpPr txBox="1"/>
          <p:nvPr/>
        </p:nvSpPr>
        <p:spPr>
          <a:xfrm>
            <a:off x="6084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(ii) ESKD Patients at 31st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61183B65-B647-2F8B-CCFD-C8EB9808F84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2000" y="2015997"/>
            <a:ext cx="5522457" cy="3960000"/>
          </a:xfrm>
          <a:prstGeom prst="rect">
            <a:avLst/>
          </a:prstGeom>
          <a:noFill/>
          <a:ln>
            <a:noFill/>
          </a:ln>
        </p:spPr>
      </p:pic>
      <p:pic>
        <p:nvPicPr>
          <p:cNvPr id="5" name="Picture 4">
            <a:extLst>
              <a:ext uri="{FF2B5EF4-FFF2-40B4-BE49-F238E27FC236}">
                <a16:creationId xmlns:a16="http://schemas.microsoft.com/office/drawing/2014/main" id="{8B4FD385-2C83-6BB8-E01E-486151EA431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07866" y="2015996"/>
            <a:ext cx="5522457" cy="3960000"/>
          </a:xfrm>
          <a:prstGeom prst="rect">
            <a:avLst/>
          </a:prstGeom>
          <a:noFill/>
          <a:ln>
            <a:noFill/>
          </a:ln>
        </p:spPr>
      </p:pic>
      <p:pic>
        <p:nvPicPr>
          <p:cNvPr id="7" name="Picture 6">
            <a:extLst>
              <a:ext uri="{FF2B5EF4-FFF2-40B4-BE49-F238E27FC236}">
                <a16:creationId xmlns:a16="http://schemas.microsoft.com/office/drawing/2014/main" id="{70638AED-6BD5-527E-2FA8-3FF6F3F517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22660558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46A4F-6793-9C68-6A69-E5BF167297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AD5F63-8E58-A92E-1456-225BA247A741}"/>
              </a:ext>
            </a:extLst>
          </p:cNvPr>
          <p:cNvSpPr>
            <a:spLocks noGrp="1"/>
          </p:cNvSpPr>
          <p:nvPr>
            <p:ph type="title"/>
          </p:nvPr>
        </p:nvSpPr>
        <p:spPr>
          <a:xfrm>
            <a:off x="838200" y="-2861"/>
            <a:ext cx="10515600" cy="1325563"/>
          </a:xfrm>
        </p:spPr>
        <p:txBody>
          <a:bodyPr>
            <a:normAutofit/>
          </a:bodyPr>
          <a:lstStyle/>
          <a:p>
            <a:pPr algn="ctr"/>
            <a:r>
              <a:rPr lang="en-US" sz="3200" b="1" dirty="0"/>
              <a:t>Figure 2.1.4(b) (ii): Age Distribution of HD Patients 1969-2025</a:t>
            </a:r>
            <a:endParaRPr lang="en-MY" sz="3200" b="1" dirty="0"/>
          </a:p>
        </p:txBody>
      </p:sp>
      <p:sp>
        <p:nvSpPr>
          <p:cNvPr id="4" name="TextBox 3">
            <a:extLst>
              <a:ext uri="{FF2B5EF4-FFF2-40B4-BE49-F238E27FC236}">
                <a16:creationId xmlns:a16="http://schemas.microsoft.com/office/drawing/2014/main" id="{67A1B8BD-965D-F90F-5A72-5589FA045A3C}"/>
              </a:ext>
            </a:extLst>
          </p:cNvPr>
          <p:cNvSpPr txBox="1"/>
          <p:nvPr/>
        </p:nvSpPr>
        <p:spPr>
          <a:xfrm>
            <a:off x="342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a:t>
            </a:r>
            <a:r>
              <a:rPr lang="en-MY" sz="1800" kern="100" dirty="0" err="1">
                <a:effectLst/>
                <a:latin typeface="Calibri" panose="020F0502020204030204" pitchFamily="34" charset="0"/>
                <a:ea typeface="Calibri" panose="020F0502020204030204" pitchFamily="34" charset="0"/>
                <a:cs typeface="Calibri" panose="020F0502020204030204" pitchFamily="34" charset="0"/>
              </a:rPr>
              <a:t>i</a:t>
            </a:r>
            <a:r>
              <a:rPr lang="en-MY" sz="1800" kern="100" dirty="0">
                <a:effectLst/>
                <a:latin typeface="Calibri" panose="020F0502020204030204" pitchFamily="34" charset="0"/>
                <a:ea typeface="Calibri" panose="020F0502020204030204" pitchFamily="34" charset="0"/>
                <a:cs typeface="Calibri" panose="020F0502020204030204" pitchFamily="34" charset="0"/>
              </a:rPr>
              <a:t>) New HD patients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A2992163-3EB7-2809-5870-1E85086F7627}"/>
              </a:ext>
            </a:extLst>
          </p:cNvPr>
          <p:cNvSpPr txBox="1"/>
          <p:nvPr/>
        </p:nvSpPr>
        <p:spPr>
          <a:xfrm>
            <a:off x="6084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(ii) HD Patients at 31st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99F35C8C-2C22-C3C8-3891-E91984BEA07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0635" y="2015997"/>
            <a:ext cx="5522457" cy="3960000"/>
          </a:xfrm>
          <a:prstGeom prst="rect">
            <a:avLst/>
          </a:prstGeom>
          <a:noFill/>
          <a:ln>
            <a:noFill/>
          </a:ln>
        </p:spPr>
      </p:pic>
      <p:pic>
        <p:nvPicPr>
          <p:cNvPr id="5" name="Picture 4">
            <a:extLst>
              <a:ext uri="{FF2B5EF4-FFF2-40B4-BE49-F238E27FC236}">
                <a16:creationId xmlns:a16="http://schemas.microsoft.com/office/drawing/2014/main" id="{404F78CC-1F39-E2B3-D9C4-D35A2B0BA8F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84000" y="2035046"/>
            <a:ext cx="5522457" cy="3960000"/>
          </a:xfrm>
          <a:prstGeom prst="rect">
            <a:avLst/>
          </a:prstGeom>
          <a:noFill/>
          <a:ln>
            <a:noFill/>
          </a:ln>
        </p:spPr>
      </p:pic>
      <p:pic>
        <p:nvPicPr>
          <p:cNvPr id="7" name="Picture 6">
            <a:extLst>
              <a:ext uri="{FF2B5EF4-FFF2-40B4-BE49-F238E27FC236}">
                <a16:creationId xmlns:a16="http://schemas.microsoft.com/office/drawing/2014/main" id="{ED6AD3D5-2E94-EF3E-1C84-7F1271856F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1445433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FB987-9C06-571E-C980-11F229E3FB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935FC7-F21E-3369-B95C-09CCDCE32905}"/>
              </a:ext>
            </a:extLst>
          </p:cNvPr>
          <p:cNvSpPr>
            <a:spLocks noGrp="1"/>
          </p:cNvSpPr>
          <p:nvPr>
            <p:ph type="title"/>
          </p:nvPr>
        </p:nvSpPr>
        <p:spPr>
          <a:xfrm>
            <a:off x="838200" y="-2861"/>
            <a:ext cx="10515600" cy="1325563"/>
          </a:xfrm>
        </p:spPr>
        <p:txBody>
          <a:bodyPr>
            <a:normAutofit/>
          </a:bodyPr>
          <a:lstStyle/>
          <a:p>
            <a:pPr algn="ctr"/>
            <a:r>
              <a:rPr lang="en-US" sz="3200" b="1" dirty="0"/>
              <a:t>Figure 2.1.4(b) (iii): Age Distribution of PD Patients 1980-2025</a:t>
            </a:r>
            <a:endParaRPr lang="en-MY" sz="3200" b="1" dirty="0"/>
          </a:p>
        </p:txBody>
      </p:sp>
      <p:sp>
        <p:nvSpPr>
          <p:cNvPr id="4" name="TextBox 3">
            <a:extLst>
              <a:ext uri="{FF2B5EF4-FFF2-40B4-BE49-F238E27FC236}">
                <a16:creationId xmlns:a16="http://schemas.microsoft.com/office/drawing/2014/main" id="{4BDE0757-E72C-1F96-C9B7-B6B337C0AD84}"/>
              </a:ext>
            </a:extLst>
          </p:cNvPr>
          <p:cNvSpPr txBox="1"/>
          <p:nvPr/>
        </p:nvSpPr>
        <p:spPr>
          <a:xfrm>
            <a:off x="342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a:t>
            </a:r>
            <a:r>
              <a:rPr lang="en-MY" sz="1800" kern="100" dirty="0" err="1">
                <a:effectLst/>
                <a:latin typeface="Calibri" panose="020F0502020204030204" pitchFamily="34" charset="0"/>
                <a:ea typeface="Calibri" panose="020F0502020204030204" pitchFamily="34" charset="0"/>
                <a:cs typeface="Calibri" panose="020F0502020204030204" pitchFamily="34" charset="0"/>
              </a:rPr>
              <a:t>i</a:t>
            </a:r>
            <a:r>
              <a:rPr lang="en-MY" sz="1800" kern="100" dirty="0">
                <a:effectLst/>
                <a:latin typeface="Calibri" panose="020F0502020204030204" pitchFamily="34" charset="0"/>
                <a:ea typeface="Calibri" panose="020F0502020204030204" pitchFamily="34" charset="0"/>
                <a:cs typeface="Calibri" panose="020F0502020204030204" pitchFamily="34" charset="0"/>
              </a:rPr>
              <a:t>) New PD Patients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BC2052D4-85A6-046C-BCCC-A5632E63304A}"/>
              </a:ext>
            </a:extLst>
          </p:cNvPr>
          <p:cNvSpPr txBox="1"/>
          <p:nvPr/>
        </p:nvSpPr>
        <p:spPr>
          <a:xfrm>
            <a:off x="6084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(ii) PD Patients at 31st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5A351D03-611F-67D9-406B-6B8776BCC15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1999" y="2015997"/>
            <a:ext cx="5522457" cy="3960000"/>
          </a:xfrm>
          <a:prstGeom prst="rect">
            <a:avLst/>
          </a:prstGeom>
          <a:noFill/>
          <a:ln>
            <a:noFill/>
          </a:ln>
        </p:spPr>
      </p:pic>
      <p:pic>
        <p:nvPicPr>
          <p:cNvPr id="5" name="Picture 4">
            <a:extLst>
              <a:ext uri="{FF2B5EF4-FFF2-40B4-BE49-F238E27FC236}">
                <a16:creationId xmlns:a16="http://schemas.microsoft.com/office/drawing/2014/main" id="{BCB7AE8D-DB24-82D1-E07E-7F7D8885BC7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03390" y="2015996"/>
            <a:ext cx="5522457" cy="3960000"/>
          </a:xfrm>
          <a:prstGeom prst="rect">
            <a:avLst/>
          </a:prstGeom>
          <a:noFill/>
          <a:ln>
            <a:noFill/>
          </a:ln>
        </p:spPr>
      </p:pic>
      <p:pic>
        <p:nvPicPr>
          <p:cNvPr id="7" name="Picture 6">
            <a:extLst>
              <a:ext uri="{FF2B5EF4-FFF2-40B4-BE49-F238E27FC236}">
                <a16:creationId xmlns:a16="http://schemas.microsoft.com/office/drawing/2014/main" id="{183CCD8B-FDD0-1AAC-CE30-A557984F7A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20076745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63C89-00CD-5BB0-3387-40034D8BCF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86C50D-237D-FF63-FD70-807E9CCBA268}"/>
              </a:ext>
            </a:extLst>
          </p:cNvPr>
          <p:cNvSpPr>
            <a:spLocks noGrp="1"/>
          </p:cNvSpPr>
          <p:nvPr>
            <p:ph type="title"/>
          </p:nvPr>
        </p:nvSpPr>
        <p:spPr>
          <a:xfrm>
            <a:off x="838200" y="-2861"/>
            <a:ext cx="10515600" cy="1325563"/>
          </a:xfrm>
        </p:spPr>
        <p:txBody>
          <a:bodyPr>
            <a:normAutofit/>
          </a:bodyPr>
          <a:lstStyle/>
          <a:p>
            <a:pPr algn="ctr"/>
            <a:r>
              <a:rPr lang="en-US" sz="3200" b="1" dirty="0"/>
              <a:t>Table 2.1.5: Method and Location of Dialysis Patients 2016-2025</a:t>
            </a:r>
            <a:endParaRPr lang="en-MY" sz="3200" b="1" dirty="0"/>
          </a:p>
        </p:txBody>
      </p:sp>
      <p:graphicFrame>
        <p:nvGraphicFramePr>
          <p:cNvPr id="3" name="Table 2">
            <a:extLst>
              <a:ext uri="{FF2B5EF4-FFF2-40B4-BE49-F238E27FC236}">
                <a16:creationId xmlns:a16="http://schemas.microsoft.com/office/drawing/2014/main" id="{27D378BC-B30E-E1D1-F13D-8A548E233F2D}"/>
              </a:ext>
            </a:extLst>
          </p:cNvPr>
          <p:cNvGraphicFramePr>
            <a:graphicFrameLocks noGrp="1"/>
          </p:cNvGraphicFramePr>
          <p:nvPr>
            <p:extLst>
              <p:ext uri="{D42A27DB-BD31-4B8C-83A1-F6EECF244321}">
                <p14:modId xmlns:p14="http://schemas.microsoft.com/office/powerpoint/2010/main" val="621961983"/>
              </p:ext>
            </p:extLst>
          </p:nvPr>
        </p:nvGraphicFramePr>
        <p:xfrm>
          <a:off x="338252" y="1321200"/>
          <a:ext cx="11511744" cy="2571184"/>
        </p:xfrm>
        <a:graphic>
          <a:graphicData uri="http://schemas.openxmlformats.org/drawingml/2006/table">
            <a:tbl>
              <a:tblPr firstRow="1" firstCol="1" bandRow="1">
                <a:tableStyleId>{93296810-A885-4BE3-A3E7-6D5BEEA58F35}</a:tableStyleId>
              </a:tblPr>
              <a:tblGrid>
                <a:gridCol w="3427654">
                  <a:extLst>
                    <a:ext uri="{9D8B030D-6E8A-4147-A177-3AD203B41FA5}">
                      <a16:colId xmlns:a16="http://schemas.microsoft.com/office/drawing/2014/main" val="1199509367"/>
                    </a:ext>
                  </a:extLst>
                </a:gridCol>
                <a:gridCol w="807254">
                  <a:extLst>
                    <a:ext uri="{9D8B030D-6E8A-4147-A177-3AD203B41FA5}">
                      <a16:colId xmlns:a16="http://schemas.microsoft.com/office/drawing/2014/main" val="2372794256"/>
                    </a:ext>
                  </a:extLst>
                </a:gridCol>
                <a:gridCol w="808409">
                  <a:extLst>
                    <a:ext uri="{9D8B030D-6E8A-4147-A177-3AD203B41FA5}">
                      <a16:colId xmlns:a16="http://schemas.microsoft.com/office/drawing/2014/main" val="3229178343"/>
                    </a:ext>
                  </a:extLst>
                </a:gridCol>
                <a:gridCol w="808409">
                  <a:extLst>
                    <a:ext uri="{9D8B030D-6E8A-4147-A177-3AD203B41FA5}">
                      <a16:colId xmlns:a16="http://schemas.microsoft.com/office/drawing/2014/main" val="3804510707"/>
                    </a:ext>
                  </a:extLst>
                </a:gridCol>
                <a:gridCol w="808409">
                  <a:extLst>
                    <a:ext uri="{9D8B030D-6E8A-4147-A177-3AD203B41FA5}">
                      <a16:colId xmlns:a16="http://schemas.microsoft.com/office/drawing/2014/main" val="1834087343"/>
                    </a:ext>
                  </a:extLst>
                </a:gridCol>
                <a:gridCol w="808409">
                  <a:extLst>
                    <a:ext uri="{9D8B030D-6E8A-4147-A177-3AD203B41FA5}">
                      <a16:colId xmlns:a16="http://schemas.microsoft.com/office/drawing/2014/main" val="312067135"/>
                    </a:ext>
                  </a:extLst>
                </a:gridCol>
                <a:gridCol w="808409">
                  <a:extLst>
                    <a:ext uri="{9D8B030D-6E8A-4147-A177-3AD203B41FA5}">
                      <a16:colId xmlns:a16="http://schemas.microsoft.com/office/drawing/2014/main" val="1153748873"/>
                    </a:ext>
                  </a:extLst>
                </a:gridCol>
                <a:gridCol w="808409">
                  <a:extLst>
                    <a:ext uri="{9D8B030D-6E8A-4147-A177-3AD203B41FA5}">
                      <a16:colId xmlns:a16="http://schemas.microsoft.com/office/drawing/2014/main" val="2740900462"/>
                    </a:ext>
                  </a:extLst>
                </a:gridCol>
                <a:gridCol w="808409">
                  <a:extLst>
                    <a:ext uri="{9D8B030D-6E8A-4147-A177-3AD203B41FA5}">
                      <a16:colId xmlns:a16="http://schemas.microsoft.com/office/drawing/2014/main" val="3317201173"/>
                    </a:ext>
                  </a:extLst>
                </a:gridCol>
                <a:gridCol w="808409">
                  <a:extLst>
                    <a:ext uri="{9D8B030D-6E8A-4147-A177-3AD203B41FA5}">
                      <a16:colId xmlns:a16="http://schemas.microsoft.com/office/drawing/2014/main" val="1144313213"/>
                    </a:ext>
                  </a:extLst>
                </a:gridCol>
                <a:gridCol w="809564">
                  <a:extLst>
                    <a:ext uri="{9D8B030D-6E8A-4147-A177-3AD203B41FA5}">
                      <a16:colId xmlns:a16="http://schemas.microsoft.com/office/drawing/2014/main" val="134862441"/>
                    </a:ext>
                  </a:extLst>
                </a:gridCol>
              </a:tblGrid>
              <a:tr h="50800">
                <a:tc>
                  <a:txBody>
                    <a:bodyPr/>
                    <a:lstStyle/>
                    <a:p>
                      <a:pPr>
                        <a:lnSpc>
                          <a:spcPct val="107000"/>
                        </a:lnSpc>
                        <a:spcBef>
                          <a:spcPts val="100"/>
                        </a:spcBef>
                        <a:spcAft>
                          <a:spcPts val="800"/>
                        </a:spcAft>
                      </a:pPr>
                      <a:r>
                        <a:rPr lang="en-US" sz="1500" kern="0">
                          <a:effectLst/>
                        </a:rPr>
                        <a:t>Year</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500" kern="0">
                          <a:effectLst/>
                        </a:rPr>
                        <a:t>2025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2024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2023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2022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2021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2020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2019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2018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2017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2016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225295899"/>
                  </a:ext>
                </a:extLst>
              </a:tr>
              <a:tr h="50800">
                <a:tc>
                  <a:txBody>
                    <a:bodyPr/>
                    <a:lstStyle/>
                    <a:p>
                      <a:pPr>
                        <a:lnSpc>
                          <a:spcPct val="107000"/>
                        </a:lnSpc>
                        <a:spcBef>
                          <a:spcPts val="100"/>
                        </a:spcBef>
                        <a:spcAft>
                          <a:spcPts val="800"/>
                        </a:spcAft>
                      </a:pPr>
                      <a:r>
                        <a:rPr lang="en-US" sz="1500" kern="0">
                          <a:effectLst/>
                        </a:rPr>
                        <a:t>New Dialysis patients</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9905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10056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10446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10087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9434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9492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9499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8554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8089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8110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269985432"/>
                  </a:ext>
                </a:extLst>
              </a:tr>
              <a:tr h="50800">
                <a:tc>
                  <a:txBody>
                    <a:bodyPr/>
                    <a:lstStyle/>
                    <a:p>
                      <a:pPr>
                        <a:lnSpc>
                          <a:spcPct val="107000"/>
                        </a:lnSpc>
                        <a:spcBef>
                          <a:spcPts val="100"/>
                        </a:spcBef>
                        <a:spcAft>
                          <a:spcPts val="800"/>
                        </a:spcAft>
                      </a:pPr>
                      <a:r>
                        <a:rPr lang="en-US" sz="1500" kern="0">
                          <a:effectLst/>
                        </a:rPr>
                        <a:t>% Centre HD</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81.5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81.8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81.0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80.8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82.0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83.4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84.8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85.5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85.4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86.7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57636795"/>
                  </a:ext>
                </a:extLst>
              </a:tr>
              <a:tr h="50800">
                <a:tc>
                  <a:txBody>
                    <a:bodyPr/>
                    <a:lstStyle/>
                    <a:p>
                      <a:pPr>
                        <a:lnSpc>
                          <a:spcPct val="107000"/>
                        </a:lnSpc>
                        <a:spcBef>
                          <a:spcPts val="100"/>
                        </a:spcBef>
                        <a:spcAft>
                          <a:spcPts val="800"/>
                        </a:spcAft>
                      </a:pPr>
                      <a:r>
                        <a:rPr lang="en-US" sz="1500" kern="0">
                          <a:effectLst/>
                        </a:rPr>
                        <a:t>% Home and office HD</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0.2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909747171"/>
                  </a:ext>
                </a:extLst>
              </a:tr>
              <a:tr h="50800">
                <a:tc>
                  <a:txBody>
                    <a:bodyPr/>
                    <a:lstStyle/>
                    <a:p>
                      <a:pPr>
                        <a:lnSpc>
                          <a:spcPct val="107000"/>
                        </a:lnSpc>
                        <a:spcBef>
                          <a:spcPts val="100"/>
                        </a:spcBef>
                        <a:spcAft>
                          <a:spcPts val="800"/>
                        </a:spcAft>
                      </a:pPr>
                      <a:r>
                        <a:rPr lang="en-US" sz="1500" kern="0">
                          <a:effectLst/>
                        </a:rPr>
                        <a:t>% PD</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18.3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18.0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18.8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19.0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18.0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16.5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15.1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14.4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14.0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12.4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547465408"/>
                  </a:ext>
                </a:extLst>
              </a:tr>
              <a:tr h="50800">
                <a:tc>
                  <a:txBody>
                    <a:bodyPr/>
                    <a:lstStyle/>
                    <a:p>
                      <a:pPr>
                        <a:lnSpc>
                          <a:spcPct val="107000"/>
                        </a:lnSpc>
                        <a:spcBef>
                          <a:spcPts val="100"/>
                        </a:spcBef>
                        <a:spcAft>
                          <a:spcPts val="800"/>
                        </a:spcAft>
                      </a:pPr>
                      <a:r>
                        <a:rPr lang="en-US" sz="1500" kern="0" dirty="0">
                          <a:effectLst/>
                        </a:rPr>
                        <a:t>% Unknown</a:t>
                      </a:r>
                      <a:endParaRPr lang="en-MY" sz="15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036182677"/>
                  </a:ext>
                </a:extLst>
              </a:tr>
              <a:tr h="50800">
                <a:tc>
                  <a:txBody>
                    <a:bodyPr/>
                    <a:lstStyle/>
                    <a:p>
                      <a:pPr>
                        <a:lnSpc>
                          <a:spcPct val="107000"/>
                        </a:lnSpc>
                        <a:spcBef>
                          <a:spcPts val="100"/>
                        </a:spcBef>
                        <a:spcAft>
                          <a:spcPts val="800"/>
                        </a:spcAft>
                      </a:pPr>
                      <a:r>
                        <a:rPr lang="en-US" sz="1500" kern="0">
                          <a:effectLst/>
                        </a:rPr>
                        <a:t>ESKD patients at 31</a:t>
                      </a:r>
                      <a:r>
                        <a:rPr lang="en-US" sz="1500" kern="0" baseline="30000">
                          <a:effectLst/>
                        </a:rPr>
                        <a:t>st</a:t>
                      </a:r>
                      <a:r>
                        <a:rPr lang="en-US" sz="1500" kern="0">
                          <a:effectLst/>
                        </a:rPr>
                        <a:t> December</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57638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56149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54662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52221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50559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50412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47498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44758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42550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40603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930707597"/>
                  </a:ext>
                </a:extLst>
              </a:tr>
              <a:tr h="50800">
                <a:tc>
                  <a:txBody>
                    <a:bodyPr/>
                    <a:lstStyle/>
                    <a:p>
                      <a:pPr>
                        <a:lnSpc>
                          <a:spcPct val="107000"/>
                        </a:lnSpc>
                        <a:spcBef>
                          <a:spcPts val="100"/>
                        </a:spcBef>
                        <a:spcAft>
                          <a:spcPts val="800"/>
                        </a:spcAft>
                      </a:pPr>
                      <a:r>
                        <a:rPr lang="en-US" sz="1500" kern="0">
                          <a:effectLst/>
                        </a:rPr>
                        <a:t>% Centre HD</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88.1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87.7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87.6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87.6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88.1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88.9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89.4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89.6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89.8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90.0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422171456"/>
                  </a:ext>
                </a:extLst>
              </a:tr>
              <a:tr h="50800">
                <a:tc>
                  <a:txBody>
                    <a:bodyPr/>
                    <a:lstStyle/>
                    <a:p>
                      <a:pPr>
                        <a:lnSpc>
                          <a:spcPct val="107000"/>
                        </a:lnSpc>
                        <a:spcBef>
                          <a:spcPts val="100"/>
                        </a:spcBef>
                        <a:spcAft>
                          <a:spcPts val="800"/>
                        </a:spcAft>
                      </a:pPr>
                      <a:r>
                        <a:rPr lang="en-US" sz="1500" kern="0" dirty="0">
                          <a:effectLst/>
                        </a:rPr>
                        <a:t>% Home and office HD</a:t>
                      </a:r>
                      <a:endParaRPr lang="en-MY" sz="15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0.1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462136447"/>
                  </a:ext>
                </a:extLst>
              </a:tr>
              <a:tr h="50800">
                <a:tc>
                  <a:txBody>
                    <a:bodyPr/>
                    <a:lstStyle/>
                    <a:p>
                      <a:pPr>
                        <a:lnSpc>
                          <a:spcPct val="107000"/>
                        </a:lnSpc>
                        <a:spcBef>
                          <a:spcPts val="100"/>
                        </a:spcBef>
                        <a:spcAft>
                          <a:spcPts val="800"/>
                        </a:spcAft>
                      </a:pPr>
                      <a:r>
                        <a:rPr lang="en-US" sz="1500" kern="0">
                          <a:effectLst/>
                        </a:rPr>
                        <a:t>% PD</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11.8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12.1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12.2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12.2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11.7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11.0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10.5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10.2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10.1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9.8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099472585"/>
                  </a:ext>
                </a:extLst>
              </a:tr>
              <a:tr h="50800">
                <a:tc>
                  <a:txBody>
                    <a:bodyPr/>
                    <a:lstStyle/>
                    <a:p>
                      <a:pPr>
                        <a:lnSpc>
                          <a:spcPct val="107000"/>
                        </a:lnSpc>
                        <a:spcBef>
                          <a:spcPts val="100"/>
                        </a:spcBef>
                        <a:spcAft>
                          <a:spcPts val="800"/>
                        </a:spcAft>
                      </a:pPr>
                      <a:r>
                        <a:rPr lang="en-US" sz="1500" kern="0">
                          <a:effectLst/>
                        </a:rPr>
                        <a:t>% Unknown</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dirty="0">
                          <a:effectLst/>
                        </a:rPr>
                        <a:t>0.0</a:t>
                      </a:r>
                      <a:endParaRPr lang="en-MY" sz="15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dirty="0">
                          <a:effectLst/>
                        </a:rPr>
                        <a:t>0.0</a:t>
                      </a:r>
                      <a:endParaRPr lang="en-MY" sz="15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554143754"/>
                  </a:ext>
                </a:extLst>
              </a:tr>
            </a:tbl>
          </a:graphicData>
        </a:graphic>
      </p:graphicFrame>
      <p:pic>
        <p:nvPicPr>
          <p:cNvPr id="4" name="Picture 3">
            <a:extLst>
              <a:ext uri="{FF2B5EF4-FFF2-40B4-BE49-F238E27FC236}">
                <a16:creationId xmlns:a16="http://schemas.microsoft.com/office/drawing/2014/main" id="{6F55F89F-C4FC-A70D-81A3-FED2CA0DEA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9994585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0FC67-9D20-E763-3597-E54DCAE59E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5AA537-F2F4-C163-BF4B-0FEE6724BBC9}"/>
              </a:ext>
            </a:extLst>
          </p:cNvPr>
          <p:cNvSpPr>
            <a:spLocks noGrp="1"/>
          </p:cNvSpPr>
          <p:nvPr>
            <p:ph type="title"/>
          </p:nvPr>
        </p:nvSpPr>
        <p:spPr>
          <a:xfrm>
            <a:off x="838200" y="-2861"/>
            <a:ext cx="10515600" cy="1325563"/>
          </a:xfrm>
        </p:spPr>
        <p:txBody>
          <a:bodyPr>
            <a:normAutofit/>
          </a:bodyPr>
          <a:lstStyle/>
          <a:p>
            <a:pPr algn="ctr"/>
            <a:r>
              <a:rPr lang="en-US" sz="3200" b="1" dirty="0"/>
              <a:t>Figure 2.1.5: Method and Location of Dialysis Patients 1969-2025</a:t>
            </a:r>
            <a:endParaRPr lang="en-MY" sz="3200" b="1" dirty="0"/>
          </a:p>
        </p:txBody>
      </p:sp>
      <p:sp>
        <p:nvSpPr>
          <p:cNvPr id="4" name="TextBox 3">
            <a:extLst>
              <a:ext uri="{FF2B5EF4-FFF2-40B4-BE49-F238E27FC236}">
                <a16:creationId xmlns:a16="http://schemas.microsoft.com/office/drawing/2014/main" id="{42063C13-0BD6-EA90-6B30-8E8468052C3A}"/>
              </a:ext>
            </a:extLst>
          </p:cNvPr>
          <p:cNvSpPr txBox="1"/>
          <p:nvPr/>
        </p:nvSpPr>
        <p:spPr>
          <a:xfrm>
            <a:off x="342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a:t>
            </a:r>
            <a:r>
              <a:rPr lang="en-MY" sz="1800" kern="100" dirty="0" err="1">
                <a:effectLst/>
                <a:latin typeface="Calibri" panose="020F0502020204030204" pitchFamily="34" charset="0"/>
                <a:ea typeface="Calibri" panose="020F0502020204030204" pitchFamily="34" charset="0"/>
                <a:cs typeface="Calibri" panose="020F0502020204030204" pitchFamily="34" charset="0"/>
              </a:rPr>
              <a:t>i</a:t>
            </a:r>
            <a:r>
              <a:rPr lang="en-MY" sz="1800" kern="100" dirty="0">
                <a:effectLst/>
                <a:latin typeface="Calibri" panose="020F0502020204030204" pitchFamily="34" charset="0"/>
                <a:ea typeface="Calibri" panose="020F0502020204030204" pitchFamily="34" charset="0"/>
                <a:cs typeface="Calibri" panose="020F0502020204030204" pitchFamily="34" charset="0"/>
              </a:rPr>
              <a:t>) New Dialysis Patients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9BA46AAD-BF6A-3171-FC2A-BA511EC3DF03}"/>
              </a:ext>
            </a:extLst>
          </p:cNvPr>
          <p:cNvSpPr txBox="1"/>
          <p:nvPr/>
        </p:nvSpPr>
        <p:spPr>
          <a:xfrm>
            <a:off x="6084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(ii) ESKD Patients at 31st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C13E2028-D5C2-36C0-6E3D-158F5294CC9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2000" y="2015997"/>
            <a:ext cx="5522457" cy="3960000"/>
          </a:xfrm>
          <a:prstGeom prst="rect">
            <a:avLst/>
          </a:prstGeom>
          <a:noFill/>
          <a:ln>
            <a:noFill/>
          </a:ln>
        </p:spPr>
      </p:pic>
      <p:pic>
        <p:nvPicPr>
          <p:cNvPr id="7" name="Picture 6">
            <a:extLst>
              <a:ext uri="{FF2B5EF4-FFF2-40B4-BE49-F238E27FC236}">
                <a16:creationId xmlns:a16="http://schemas.microsoft.com/office/drawing/2014/main" id="{C186B234-FC3F-55D7-42F0-35DA231E9FD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84000" y="2015996"/>
            <a:ext cx="5522457" cy="3960000"/>
          </a:xfrm>
          <a:prstGeom prst="rect">
            <a:avLst/>
          </a:prstGeom>
          <a:noFill/>
          <a:ln>
            <a:noFill/>
          </a:ln>
        </p:spPr>
      </p:pic>
      <p:pic>
        <p:nvPicPr>
          <p:cNvPr id="5" name="Picture 4">
            <a:extLst>
              <a:ext uri="{FF2B5EF4-FFF2-40B4-BE49-F238E27FC236}">
                <a16:creationId xmlns:a16="http://schemas.microsoft.com/office/drawing/2014/main" id="{801385D9-1EB8-65D7-C942-4D2320AF2A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5862594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C93EF-A4FF-7209-447C-719F80250F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C7D5E5-DFD0-CEE3-A6EC-6C5969155252}"/>
              </a:ext>
            </a:extLst>
          </p:cNvPr>
          <p:cNvSpPr>
            <a:spLocks noGrp="1"/>
          </p:cNvSpPr>
          <p:nvPr>
            <p:ph type="title"/>
          </p:nvPr>
        </p:nvSpPr>
        <p:spPr>
          <a:xfrm>
            <a:off x="838200" y="-2861"/>
            <a:ext cx="10515600" cy="1325563"/>
          </a:xfrm>
        </p:spPr>
        <p:txBody>
          <a:bodyPr>
            <a:normAutofit/>
          </a:bodyPr>
          <a:lstStyle/>
          <a:p>
            <a:pPr algn="ctr"/>
            <a:r>
              <a:rPr lang="en-US" sz="3200" b="1" dirty="0"/>
              <a:t>Table 2.1.6: Funding for Dialysis Treatment 2016-2025</a:t>
            </a:r>
            <a:endParaRPr lang="en-MY" sz="3200" b="1" dirty="0"/>
          </a:p>
        </p:txBody>
      </p:sp>
      <p:graphicFrame>
        <p:nvGraphicFramePr>
          <p:cNvPr id="3" name="Table 2">
            <a:extLst>
              <a:ext uri="{FF2B5EF4-FFF2-40B4-BE49-F238E27FC236}">
                <a16:creationId xmlns:a16="http://schemas.microsoft.com/office/drawing/2014/main" id="{109B9404-5273-BE4F-B7F5-891707384853}"/>
              </a:ext>
            </a:extLst>
          </p:cNvPr>
          <p:cNvGraphicFramePr>
            <a:graphicFrameLocks noGrp="1"/>
          </p:cNvGraphicFramePr>
          <p:nvPr>
            <p:extLst>
              <p:ext uri="{D42A27DB-BD31-4B8C-83A1-F6EECF244321}">
                <p14:modId xmlns:p14="http://schemas.microsoft.com/office/powerpoint/2010/main" val="1282314474"/>
              </p:ext>
            </p:extLst>
          </p:nvPr>
        </p:nvGraphicFramePr>
        <p:xfrm>
          <a:off x="338254" y="1321200"/>
          <a:ext cx="11511738" cy="4343400"/>
        </p:xfrm>
        <a:graphic>
          <a:graphicData uri="http://schemas.openxmlformats.org/drawingml/2006/table">
            <a:tbl>
              <a:tblPr firstRow="1" firstCol="1" bandRow="1">
                <a:tableStyleId>{93296810-A885-4BE3-A3E7-6D5BEEA58F35}</a:tableStyleId>
              </a:tblPr>
              <a:tblGrid>
                <a:gridCol w="2589218">
                  <a:extLst>
                    <a:ext uri="{9D8B030D-6E8A-4147-A177-3AD203B41FA5}">
                      <a16:colId xmlns:a16="http://schemas.microsoft.com/office/drawing/2014/main" val="34048834"/>
                    </a:ext>
                  </a:extLst>
                </a:gridCol>
                <a:gridCol w="891559">
                  <a:extLst>
                    <a:ext uri="{9D8B030D-6E8A-4147-A177-3AD203B41FA5}">
                      <a16:colId xmlns:a16="http://schemas.microsoft.com/office/drawing/2014/main" val="59116564"/>
                    </a:ext>
                  </a:extLst>
                </a:gridCol>
                <a:gridCol w="892714">
                  <a:extLst>
                    <a:ext uri="{9D8B030D-6E8A-4147-A177-3AD203B41FA5}">
                      <a16:colId xmlns:a16="http://schemas.microsoft.com/office/drawing/2014/main" val="802423378"/>
                    </a:ext>
                  </a:extLst>
                </a:gridCol>
                <a:gridCol w="891559">
                  <a:extLst>
                    <a:ext uri="{9D8B030D-6E8A-4147-A177-3AD203B41FA5}">
                      <a16:colId xmlns:a16="http://schemas.microsoft.com/office/drawing/2014/main" val="1928678255"/>
                    </a:ext>
                  </a:extLst>
                </a:gridCol>
                <a:gridCol w="892714">
                  <a:extLst>
                    <a:ext uri="{9D8B030D-6E8A-4147-A177-3AD203B41FA5}">
                      <a16:colId xmlns:a16="http://schemas.microsoft.com/office/drawing/2014/main" val="4063005823"/>
                    </a:ext>
                  </a:extLst>
                </a:gridCol>
                <a:gridCol w="892714">
                  <a:extLst>
                    <a:ext uri="{9D8B030D-6E8A-4147-A177-3AD203B41FA5}">
                      <a16:colId xmlns:a16="http://schemas.microsoft.com/office/drawing/2014/main" val="451309716"/>
                    </a:ext>
                  </a:extLst>
                </a:gridCol>
                <a:gridCol w="891559">
                  <a:extLst>
                    <a:ext uri="{9D8B030D-6E8A-4147-A177-3AD203B41FA5}">
                      <a16:colId xmlns:a16="http://schemas.microsoft.com/office/drawing/2014/main" val="2581179423"/>
                    </a:ext>
                  </a:extLst>
                </a:gridCol>
                <a:gridCol w="892714">
                  <a:extLst>
                    <a:ext uri="{9D8B030D-6E8A-4147-A177-3AD203B41FA5}">
                      <a16:colId xmlns:a16="http://schemas.microsoft.com/office/drawing/2014/main" val="543272499"/>
                    </a:ext>
                  </a:extLst>
                </a:gridCol>
                <a:gridCol w="891559">
                  <a:extLst>
                    <a:ext uri="{9D8B030D-6E8A-4147-A177-3AD203B41FA5}">
                      <a16:colId xmlns:a16="http://schemas.microsoft.com/office/drawing/2014/main" val="367610105"/>
                    </a:ext>
                  </a:extLst>
                </a:gridCol>
                <a:gridCol w="892714">
                  <a:extLst>
                    <a:ext uri="{9D8B030D-6E8A-4147-A177-3AD203B41FA5}">
                      <a16:colId xmlns:a16="http://schemas.microsoft.com/office/drawing/2014/main" val="3136857440"/>
                    </a:ext>
                  </a:extLst>
                </a:gridCol>
                <a:gridCol w="892714">
                  <a:extLst>
                    <a:ext uri="{9D8B030D-6E8A-4147-A177-3AD203B41FA5}">
                      <a16:colId xmlns:a16="http://schemas.microsoft.com/office/drawing/2014/main" val="1393161673"/>
                    </a:ext>
                  </a:extLst>
                </a:gridCol>
              </a:tblGrid>
              <a:tr h="0">
                <a:tc>
                  <a:txBody>
                    <a:bodyPr/>
                    <a:lstStyle/>
                    <a:p>
                      <a:pPr algn="just"/>
                      <a:r>
                        <a:rPr lang="en-MY" sz="1500" kern="100">
                          <a:effectLst/>
                        </a:rPr>
                        <a:t>Year</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2025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2024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2023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2022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2021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2020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2019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2018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2017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2016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extLst>
                  <a:ext uri="{0D108BD9-81ED-4DB2-BD59-A6C34878D82A}">
                    <a16:rowId xmlns:a16="http://schemas.microsoft.com/office/drawing/2014/main" val="2453465389"/>
                  </a:ext>
                </a:extLst>
              </a:tr>
              <a:tr h="0">
                <a:tc>
                  <a:txBody>
                    <a:bodyPr/>
                    <a:lstStyle/>
                    <a:p>
                      <a:pPr algn="just"/>
                      <a:r>
                        <a:rPr lang="en-MY" sz="1500" kern="100">
                          <a:effectLst/>
                        </a:rPr>
                        <a:t>New Dialysis</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45089163"/>
                  </a:ext>
                </a:extLst>
              </a:tr>
              <a:tr h="0">
                <a:tc>
                  <a:txBody>
                    <a:bodyPr/>
                    <a:lstStyle/>
                    <a:p>
                      <a:pPr algn="just"/>
                      <a:r>
                        <a:rPr lang="en-MY" sz="1500" kern="100">
                          <a:effectLst/>
                        </a:rPr>
                        <a:t>% Government funded</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43.1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45.9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46.7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48.6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48.0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47.0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48.5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47.1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47.9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54.0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882470519"/>
                  </a:ext>
                </a:extLst>
              </a:tr>
              <a:tr h="0">
                <a:tc>
                  <a:txBody>
                    <a:bodyPr/>
                    <a:lstStyle/>
                    <a:p>
                      <a:pPr algn="just"/>
                      <a:r>
                        <a:rPr lang="en-MY" sz="1500" kern="100">
                          <a:effectLst/>
                        </a:rPr>
                        <a:t>% SOCSO</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21.8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19.5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19.1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17.3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17.8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17.0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16.0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16.5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15.3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078074927"/>
                  </a:ext>
                </a:extLst>
              </a:tr>
              <a:tr h="0">
                <a:tc>
                  <a:txBody>
                    <a:bodyPr/>
                    <a:lstStyle/>
                    <a:p>
                      <a:pPr algn="just"/>
                      <a:r>
                        <a:rPr lang="en-MY" sz="1500" kern="100">
                          <a:effectLst/>
                        </a:rPr>
                        <a:t>% Zakat/Baitumal</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13.5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12.9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12.5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9.9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10.4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10.5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9.0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9.4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6.1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401312157"/>
                  </a:ext>
                </a:extLst>
              </a:tr>
              <a:tr h="0">
                <a:tc>
                  <a:txBody>
                    <a:bodyPr/>
                    <a:lstStyle/>
                    <a:p>
                      <a:pPr algn="just"/>
                      <a:r>
                        <a:rPr lang="en-MY" sz="1500" kern="100">
                          <a:effectLst/>
                        </a:rPr>
                        <a:t>% NGO/Charity</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1.7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4.5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4293777172"/>
                  </a:ext>
                </a:extLst>
              </a:tr>
              <a:tr h="0">
                <a:tc>
                  <a:txBody>
                    <a:bodyPr/>
                    <a:lstStyle/>
                    <a:p>
                      <a:pPr algn="just"/>
                      <a:r>
                        <a:rPr lang="en-MY" sz="1500" kern="100">
                          <a:effectLst/>
                        </a:rPr>
                        <a:t>% Self funded</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16.9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16.2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16.6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18.8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20.7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18.7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19.4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20.9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19.2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16.3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54816413"/>
                  </a:ext>
                </a:extLst>
              </a:tr>
              <a:tr h="0">
                <a:tc>
                  <a:txBody>
                    <a:bodyPr/>
                    <a:lstStyle/>
                    <a:p>
                      <a:pPr algn="just"/>
                      <a:r>
                        <a:rPr lang="en-MY" sz="1500" kern="100">
                          <a:effectLst/>
                        </a:rPr>
                        <a:t>% Employer subsidised</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1.4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3.1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3.6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99463898"/>
                  </a:ext>
                </a:extLst>
              </a:tr>
              <a:tr h="0">
                <a:tc>
                  <a:txBody>
                    <a:bodyPr/>
                    <a:lstStyle/>
                    <a:p>
                      <a:pPr algn="just"/>
                      <a:r>
                        <a:rPr lang="en-MY" sz="1500" kern="100">
                          <a:effectLst/>
                        </a:rPr>
                        <a:t>% Insurance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1.6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342826945"/>
                  </a:ext>
                </a:extLst>
              </a:tr>
              <a:tr h="0">
                <a:tc>
                  <a:txBody>
                    <a:bodyPr/>
                    <a:lstStyle/>
                    <a:p>
                      <a:pPr algn="just"/>
                      <a:r>
                        <a:rPr lang="en-MY" sz="1500" kern="100">
                          <a:effectLst/>
                        </a:rPr>
                        <a:t>% Others</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498524248"/>
                  </a:ext>
                </a:extLst>
              </a:tr>
              <a:tr h="0">
                <a:tc>
                  <a:txBody>
                    <a:bodyPr/>
                    <a:lstStyle/>
                    <a:p>
                      <a:pPr algn="just"/>
                      <a:r>
                        <a:rPr lang="en-MY" sz="1500" kern="100">
                          <a:effectLst/>
                        </a:rPr>
                        <a:t>Dialysing at 31</a:t>
                      </a:r>
                      <a:r>
                        <a:rPr lang="en-MY" sz="1500" kern="100" baseline="30000">
                          <a:effectLst/>
                        </a:rPr>
                        <a:t>st</a:t>
                      </a:r>
                      <a:r>
                        <a:rPr lang="en-MY" sz="1500" kern="100">
                          <a:effectLst/>
                        </a:rPr>
                        <a:t> December</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649248638"/>
                  </a:ext>
                </a:extLst>
              </a:tr>
              <a:tr h="0">
                <a:tc>
                  <a:txBody>
                    <a:bodyPr/>
                    <a:lstStyle/>
                    <a:p>
                      <a:pPr algn="just"/>
                      <a:r>
                        <a:rPr lang="en-MY" sz="1500" kern="100">
                          <a:effectLst/>
                        </a:rPr>
                        <a:t>% Government funded</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48.7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50.5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51.4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52.2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53.4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52.4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53.9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56.0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55.8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56.3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4533739"/>
                  </a:ext>
                </a:extLst>
              </a:tr>
              <a:tr h="0">
                <a:tc>
                  <a:txBody>
                    <a:bodyPr/>
                    <a:lstStyle/>
                    <a:p>
                      <a:pPr algn="just"/>
                      <a:r>
                        <a:rPr lang="en-MY" sz="1500" kern="100">
                          <a:effectLst/>
                        </a:rPr>
                        <a:t>% SOCSO</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27.3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26.1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25.7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25.0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24.0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23.5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22.0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21.7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20.9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19.7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64819459"/>
                  </a:ext>
                </a:extLst>
              </a:tr>
              <a:tr h="0">
                <a:tc>
                  <a:txBody>
                    <a:bodyPr/>
                    <a:lstStyle/>
                    <a:p>
                      <a:pPr algn="just"/>
                      <a:r>
                        <a:rPr lang="en-MY" sz="1500" kern="100">
                          <a:effectLst/>
                        </a:rPr>
                        <a:t>% Zakat/Baitumal</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12.0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11.4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11.0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10.5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10.5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10.6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9.9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9.5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9.7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7.5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415561398"/>
                  </a:ext>
                </a:extLst>
              </a:tr>
              <a:tr h="0">
                <a:tc>
                  <a:txBody>
                    <a:bodyPr/>
                    <a:lstStyle/>
                    <a:p>
                      <a:pPr algn="just"/>
                      <a:r>
                        <a:rPr lang="en-MY" sz="1500" kern="100">
                          <a:effectLst/>
                        </a:rPr>
                        <a:t>% NGO/Charity</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1.3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4.8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810400468"/>
                  </a:ext>
                </a:extLst>
              </a:tr>
              <a:tr h="0">
                <a:tc>
                  <a:txBody>
                    <a:bodyPr/>
                    <a:lstStyle/>
                    <a:p>
                      <a:pPr algn="just"/>
                      <a:r>
                        <a:rPr lang="en-MY" sz="1500" kern="100">
                          <a:effectLst/>
                        </a:rPr>
                        <a:t>% Self funded</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8.5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8.3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8.6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9.3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8.9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8.5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8.9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7.3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7.5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8.2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388051921"/>
                  </a:ext>
                </a:extLst>
              </a:tr>
              <a:tr h="0">
                <a:tc>
                  <a:txBody>
                    <a:bodyPr/>
                    <a:lstStyle/>
                    <a:p>
                      <a:pPr algn="just"/>
                      <a:r>
                        <a:rPr lang="en-MY" sz="1500" kern="100">
                          <a:effectLst/>
                        </a:rPr>
                        <a:t>% Employer subsidised</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1.3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3.1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3.4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3.1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559837579"/>
                  </a:ext>
                </a:extLst>
              </a:tr>
              <a:tr h="0">
                <a:tc>
                  <a:txBody>
                    <a:bodyPr/>
                    <a:lstStyle/>
                    <a:p>
                      <a:pPr algn="just"/>
                      <a:r>
                        <a:rPr lang="en-MY" sz="1500" kern="100">
                          <a:effectLst/>
                        </a:rPr>
                        <a:t>% Insurance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0.9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987864057"/>
                  </a:ext>
                </a:extLst>
              </a:tr>
              <a:tr h="0">
                <a:tc>
                  <a:txBody>
                    <a:bodyPr/>
                    <a:lstStyle/>
                    <a:p>
                      <a:pPr algn="just"/>
                      <a:r>
                        <a:rPr lang="en-MY" sz="1500" kern="100">
                          <a:effectLst/>
                        </a:rPr>
                        <a:t>% Others</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dirty="0">
                          <a:effectLst/>
                        </a:rPr>
                        <a:t>0.0</a:t>
                      </a:r>
                      <a:endParaRPr lang="en-MY" sz="15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123241590"/>
                  </a:ext>
                </a:extLst>
              </a:tr>
            </a:tbl>
          </a:graphicData>
        </a:graphic>
      </p:graphicFrame>
      <p:pic>
        <p:nvPicPr>
          <p:cNvPr id="4" name="Picture 3">
            <a:extLst>
              <a:ext uri="{FF2B5EF4-FFF2-40B4-BE49-F238E27FC236}">
                <a16:creationId xmlns:a16="http://schemas.microsoft.com/office/drawing/2014/main" id="{655079D6-C2EF-7464-7B62-2F8BF59A3E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1112831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6C32B-8A38-CD0F-CFA3-333498BE6B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04D072-495F-2FC2-25E7-53472ECBB83C}"/>
              </a:ext>
            </a:extLst>
          </p:cNvPr>
          <p:cNvSpPr>
            <a:spLocks noGrp="1"/>
          </p:cNvSpPr>
          <p:nvPr>
            <p:ph type="title"/>
          </p:nvPr>
        </p:nvSpPr>
        <p:spPr>
          <a:xfrm>
            <a:off x="838200" y="-2861"/>
            <a:ext cx="10515600" cy="1325563"/>
          </a:xfrm>
        </p:spPr>
        <p:txBody>
          <a:bodyPr>
            <a:normAutofit/>
          </a:bodyPr>
          <a:lstStyle/>
          <a:p>
            <a:pPr algn="ctr"/>
            <a:r>
              <a:rPr lang="en-MY" sz="3200" b="1" dirty="0"/>
              <a:t>Figure 2.1.6: Funding for Dialysis Treatment 2005-2025</a:t>
            </a:r>
          </a:p>
        </p:txBody>
      </p:sp>
      <p:sp>
        <p:nvSpPr>
          <p:cNvPr id="4" name="TextBox 3">
            <a:extLst>
              <a:ext uri="{FF2B5EF4-FFF2-40B4-BE49-F238E27FC236}">
                <a16:creationId xmlns:a16="http://schemas.microsoft.com/office/drawing/2014/main" id="{75AEEE1F-538A-64AA-F962-38E7149DCCCE}"/>
              </a:ext>
            </a:extLst>
          </p:cNvPr>
          <p:cNvSpPr txBox="1"/>
          <p:nvPr/>
        </p:nvSpPr>
        <p:spPr>
          <a:xfrm>
            <a:off x="342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a:t>
            </a:r>
            <a:r>
              <a:rPr lang="en-MY" sz="1800" kern="100" dirty="0" err="1">
                <a:effectLst/>
                <a:latin typeface="Calibri" panose="020F0502020204030204" pitchFamily="34" charset="0"/>
                <a:ea typeface="Calibri" panose="020F0502020204030204" pitchFamily="34" charset="0"/>
                <a:cs typeface="Calibri" panose="020F0502020204030204" pitchFamily="34" charset="0"/>
              </a:rPr>
              <a:t>i</a:t>
            </a:r>
            <a:r>
              <a:rPr lang="en-MY" sz="1800" kern="100" dirty="0">
                <a:effectLst/>
                <a:latin typeface="Calibri" panose="020F0502020204030204" pitchFamily="34" charset="0"/>
                <a:ea typeface="Calibri" panose="020F0502020204030204" pitchFamily="34" charset="0"/>
                <a:cs typeface="Calibri" panose="020F0502020204030204" pitchFamily="34" charset="0"/>
              </a:rPr>
              <a:t>) New Dialysis Patients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036472AA-8B35-D8D2-9A6C-D13E4D273A64}"/>
              </a:ext>
            </a:extLst>
          </p:cNvPr>
          <p:cNvSpPr txBox="1"/>
          <p:nvPr/>
        </p:nvSpPr>
        <p:spPr>
          <a:xfrm>
            <a:off x="6084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(ii) Dialysis Patients at 31st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AC49B8F4-FF7C-F226-CE55-3D5FB753969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2000" y="2015998"/>
            <a:ext cx="5522457" cy="3960000"/>
          </a:xfrm>
          <a:prstGeom prst="rect">
            <a:avLst/>
          </a:prstGeom>
          <a:noFill/>
          <a:ln>
            <a:noFill/>
          </a:ln>
        </p:spPr>
      </p:pic>
      <p:pic>
        <p:nvPicPr>
          <p:cNvPr id="7" name="Picture 6">
            <a:extLst>
              <a:ext uri="{FF2B5EF4-FFF2-40B4-BE49-F238E27FC236}">
                <a16:creationId xmlns:a16="http://schemas.microsoft.com/office/drawing/2014/main" id="{57278868-D884-9240-F35B-694D9C6ECC5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04024" y="2015997"/>
            <a:ext cx="5522457" cy="3960000"/>
          </a:xfrm>
          <a:prstGeom prst="rect">
            <a:avLst/>
          </a:prstGeom>
          <a:noFill/>
          <a:ln>
            <a:noFill/>
          </a:ln>
        </p:spPr>
      </p:pic>
      <p:pic>
        <p:nvPicPr>
          <p:cNvPr id="5" name="Picture 4">
            <a:extLst>
              <a:ext uri="{FF2B5EF4-FFF2-40B4-BE49-F238E27FC236}">
                <a16:creationId xmlns:a16="http://schemas.microsoft.com/office/drawing/2014/main" id="{F279A908-AA32-746A-2C33-2862D252D4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9131745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88A42-5B29-1014-3CE7-099AE0A405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DCFDD4-6FB7-9D1B-406C-D0F0A50A3C6F}"/>
              </a:ext>
            </a:extLst>
          </p:cNvPr>
          <p:cNvSpPr>
            <a:spLocks noGrp="1"/>
          </p:cNvSpPr>
          <p:nvPr>
            <p:ph type="title"/>
          </p:nvPr>
        </p:nvSpPr>
        <p:spPr>
          <a:xfrm>
            <a:off x="838200" y="-2861"/>
            <a:ext cx="10515600" cy="1325563"/>
          </a:xfrm>
        </p:spPr>
        <p:txBody>
          <a:bodyPr>
            <a:normAutofit/>
          </a:bodyPr>
          <a:lstStyle/>
          <a:p>
            <a:pPr algn="ctr"/>
            <a:r>
              <a:rPr lang="en-US" sz="3200" b="1" dirty="0"/>
              <a:t>Table 2.1.7: Distribution of Dialysis Patients by Sector 2016-2025</a:t>
            </a:r>
            <a:endParaRPr lang="en-MY" sz="3200" b="1" dirty="0"/>
          </a:p>
        </p:txBody>
      </p:sp>
      <p:graphicFrame>
        <p:nvGraphicFramePr>
          <p:cNvPr id="3" name="Table 2">
            <a:extLst>
              <a:ext uri="{FF2B5EF4-FFF2-40B4-BE49-F238E27FC236}">
                <a16:creationId xmlns:a16="http://schemas.microsoft.com/office/drawing/2014/main" id="{5C552211-5CBA-8812-0A5E-7E9C89399A11}"/>
              </a:ext>
            </a:extLst>
          </p:cNvPr>
          <p:cNvGraphicFramePr>
            <a:graphicFrameLocks noGrp="1"/>
          </p:cNvGraphicFramePr>
          <p:nvPr>
            <p:extLst>
              <p:ext uri="{D42A27DB-BD31-4B8C-83A1-F6EECF244321}">
                <p14:modId xmlns:p14="http://schemas.microsoft.com/office/powerpoint/2010/main" val="159026287"/>
              </p:ext>
            </p:extLst>
          </p:nvPr>
        </p:nvGraphicFramePr>
        <p:xfrm>
          <a:off x="336696" y="1340185"/>
          <a:ext cx="11513300" cy="2804922"/>
        </p:xfrm>
        <a:graphic>
          <a:graphicData uri="http://schemas.openxmlformats.org/drawingml/2006/table">
            <a:tbl>
              <a:tblPr firstRow="1" firstCol="1" bandRow="1">
                <a:tableStyleId>{93296810-A885-4BE3-A3E7-6D5BEEA58F35}</a:tableStyleId>
              </a:tblPr>
              <a:tblGrid>
                <a:gridCol w="3453530">
                  <a:extLst>
                    <a:ext uri="{9D8B030D-6E8A-4147-A177-3AD203B41FA5}">
                      <a16:colId xmlns:a16="http://schemas.microsoft.com/office/drawing/2014/main" val="2391624203"/>
                    </a:ext>
                  </a:extLst>
                </a:gridCol>
                <a:gridCol w="803898">
                  <a:extLst>
                    <a:ext uri="{9D8B030D-6E8A-4147-A177-3AD203B41FA5}">
                      <a16:colId xmlns:a16="http://schemas.microsoft.com/office/drawing/2014/main" val="802807748"/>
                    </a:ext>
                  </a:extLst>
                </a:gridCol>
                <a:gridCol w="803898">
                  <a:extLst>
                    <a:ext uri="{9D8B030D-6E8A-4147-A177-3AD203B41FA5}">
                      <a16:colId xmlns:a16="http://schemas.microsoft.com/office/drawing/2014/main" val="4092346369"/>
                    </a:ext>
                  </a:extLst>
                </a:gridCol>
                <a:gridCol w="805053">
                  <a:extLst>
                    <a:ext uri="{9D8B030D-6E8A-4147-A177-3AD203B41FA5}">
                      <a16:colId xmlns:a16="http://schemas.microsoft.com/office/drawing/2014/main" val="3598850036"/>
                    </a:ext>
                  </a:extLst>
                </a:gridCol>
                <a:gridCol w="805053">
                  <a:extLst>
                    <a:ext uri="{9D8B030D-6E8A-4147-A177-3AD203B41FA5}">
                      <a16:colId xmlns:a16="http://schemas.microsoft.com/office/drawing/2014/main" val="3648102155"/>
                    </a:ext>
                  </a:extLst>
                </a:gridCol>
                <a:gridCol w="807363">
                  <a:extLst>
                    <a:ext uri="{9D8B030D-6E8A-4147-A177-3AD203B41FA5}">
                      <a16:colId xmlns:a16="http://schemas.microsoft.com/office/drawing/2014/main" val="2561495572"/>
                    </a:ext>
                  </a:extLst>
                </a:gridCol>
                <a:gridCol w="806208">
                  <a:extLst>
                    <a:ext uri="{9D8B030D-6E8A-4147-A177-3AD203B41FA5}">
                      <a16:colId xmlns:a16="http://schemas.microsoft.com/office/drawing/2014/main" val="2577652984"/>
                    </a:ext>
                  </a:extLst>
                </a:gridCol>
                <a:gridCol w="807363">
                  <a:extLst>
                    <a:ext uri="{9D8B030D-6E8A-4147-A177-3AD203B41FA5}">
                      <a16:colId xmlns:a16="http://schemas.microsoft.com/office/drawing/2014/main" val="3681554239"/>
                    </a:ext>
                  </a:extLst>
                </a:gridCol>
                <a:gridCol w="806208">
                  <a:extLst>
                    <a:ext uri="{9D8B030D-6E8A-4147-A177-3AD203B41FA5}">
                      <a16:colId xmlns:a16="http://schemas.microsoft.com/office/drawing/2014/main" val="1085095141"/>
                    </a:ext>
                  </a:extLst>
                </a:gridCol>
                <a:gridCol w="807363">
                  <a:extLst>
                    <a:ext uri="{9D8B030D-6E8A-4147-A177-3AD203B41FA5}">
                      <a16:colId xmlns:a16="http://schemas.microsoft.com/office/drawing/2014/main" val="2722115217"/>
                    </a:ext>
                  </a:extLst>
                </a:gridCol>
                <a:gridCol w="807363">
                  <a:extLst>
                    <a:ext uri="{9D8B030D-6E8A-4147-A177-3AD203B41FA5}">
                      <a16:colId xmlns:a16="http://schemas.microsoft.com/office/drawing/2014/main" val="316867404"/>
                    </a:ext>
                  </a:extLst>
                </a:gridCol>
              </a:tblGrid>
              <a:tr h="158115">
                <a:tc>
                  <a:txBody>
                    <a:bodyPr/>
                    <a:lstStyle/>
                    <a:p>
                      <a:pPr>
                        <a:lnSpc>
                          <a:spcPct val="107000"/>
                        </a:lnSpc>
                        <a:spcBef>
                          <a:spcPts val="100"/>
                        </a:spcBef>
                        <a:spcAft>
                          <a:spcPts val="100"/>
                        </a:spcAft>
                      </a:pPr>
                      <a:r>
                        <a:rPr lang="en-US" sz="2000" kern="0">
                          <a:effectLst/>
                        </a:rPr>
                        <a:t>Year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2025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2023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2018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extLst>
                  <a:ext uri="{0D108BD9-81ED-4DB2-BD59-A6C34878D82A}">
                    <a16:rowId xmlns:a16="http://schemas.microsoft.com/office/drawing/2014/main" val="3870451222"/>
                  </a:ext>
                </a:extLst>
              </a:tr>
              <a:tr h="158115">
                <a:tc>
                  <a:txBody>
                    <a:bodyPr/>
                    <a:lstStyle/>
                    <a:p>
                      <a:pPr>
                        <a:lnSpc>
                          <a:spcPct val="107000"/>
                        </a:lnSpc>
                        <a:spcBef>
                          <a:spcPts val="100"/>
                        </a:spcBef>
                        <a:spcAft>
                          <a:spcPts val="100"/>
                        </a:spcAft>
                      </a:pPr>
                      <a:r>
                        <a:rPr lang="en-US" sz="2000" kern="0">
                          <a:effectLst/>
                        </a:rPr>
                        <a:t>New Dialysis patients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9905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10056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10446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10087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9434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9492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9499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8554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8089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8110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817948657"/>
                  </a:ext>
                </a:extLst>
              </a:tr>
              <a:tr h="158115">
                <a:tc>
                  <a:txBody>
                    <a:bodyPr/>
                    <a:lstStyle/>
                    <a:p>
                      <a:pPr>
                        <a:lnSpc>
                          <a:spcPct val="107000"/>
                        </a:lnSpc>
                        <a:spcBef>
                          <a:spcPts val="100"/>
                        </a:spcBef>
                        <a:spcAft>
                          <a:spcPts val="100"/>
                        </a:spcAft>
                      </a:pPr>
                      <a:r>
                        <a:rPr lang="en-US" sz="2000" kern="0">
                          <a:effectLst/>
                        </a:rPr>
                        <a:t>% Public centre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25.7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27.4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28.7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28.1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28.1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31.2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631157407"/>
                  </a:ext>
                </a:extLst>
              </a:tr>
              <a:tr h="158115">
                <a:tc>
                  <a:txBody>
                    <a:bodyPr/>
                    <a:lstStyle/>
                    <a:p>
                      <a:pPr>
                        <a:lnSpc>
                          <a:spcPct val="107000"/>
                        </a:lnSpc>
                        <a:spcBef>
                          <a:spcPts val="100"/>
                        </a:spcBef>
                        <a:spcAft>
                          <a:spcPts val="100"/>
                        </a:spcAft>
                      </a:pPr>
                      <a:r>
                        <a:rPr lang="en-US" sz="2000" kern="0">
                          <a:effectLst/>
                        </a:rPr>
                        <a:t>% NGO centre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11.4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11.1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11.5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13.8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16.1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15.9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16.3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532254528"/>
                  </a:ext>
                </a:extLst>
              </a:tr>
              <a:tr h="158115">
                <a:tc>
                  <a:txBody>
                    <a:bodyPr/>
                    <a:lstStyle/>
                    <a:p>
                      <a:pPr>
                        <a:lnSpc>
                          <a:spcPct val="107000"/>
                        </a:lnSpc>
                        <a:spcBef>
                          <a:spcPts val="100"/>
                        </a:spcBef>
                        <a:spcAft>
                          <a:spcPts val="100"/>
                        </a:spcAft>
                      </a:pPr>
                      <a:r>
                        <a:rPr lang="en-US" sz="2000" kern="0">
                          <a:effectLst/>
                        </a:rPr>
                        <a:t>% Private centre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62.9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59.8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59.6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57.0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57.4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56.1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52.6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216431032"/>
                  </a:ext>
                </a:extLst>
              </a:tr>
              <a:tr h="158115">
                <a:tc>
                  <a:txBody>
                    <a:bodyPr/>
                    <a:lstStyle/>
                    <a:p>
                      <a:pPr>
                        <a:lnSpc>
                          <a:spcPct val="107000"/>
                        </a:lnSpc>
                        <a:spcBef>
                          <a:spcPts val="100"/>
                        </a:spcBef>
                        <a:spcAft>
                          <a:spcPts val="100"/>
                        </a:spcAft>
                      </a:pPr>
                      <a:r>
                        <a:rPr lang="en-US" sz="2000" kern="0">
                          <a:effectLst/>
                        </a:rPr>
                        <a:t>ESKD patients at 31</a:t>
                      </a:r>
                      <a:r>
                        <a:rPr lang="en-US" sz="2000" kern="0" baseline="30000">
                          <a:effectLst/>
                        </a:rPr>
                        <a:t>st</a:t>
                      </a:r>
                      <a:r>
                        <a:rPr lang="en-US" sz="2000" kern="0">
                          <a:effectLst/>
                        </a:rPr>
                        <a:t> December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57638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56149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54662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52221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50559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50412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dirty="0">
                          <a:effectLst/>
                        </a:rPr>
                        <a:t>47498</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44758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42550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40603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617611631"/>
                  </a:ext>
                </a:extLst>
              </a:tr>
              <a:tr h="158115">
                <a:tc>
                  <a:txBody>
                    <a:bodyPr/>
                    <a:lstStyle/>
                    <a:p>
                      <a:pPr>
                        <a:lnSpc>
                          <a:spcPct val="107000"/>
                        </a:lnSpc>
                        <a:spcBef>
                          <a:spcPts val="100"/>
                        </a:spcBef>
                        <a:spcAft>
                          <a:spcPts val="100"/>
                        </a:spcAft>
                      </a:pPr>
                      <a:r>
                        <a:rPr lang="en-US" sz="2000" kern="0">
                          <a:effectLst/>
                        </a:rPr>
                        <a:t>% Public centre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26.9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28.1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28.6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29.2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29.3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29.5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29.8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29.8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30.1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30.2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883216398"/>
                  </a:ext>
                </a:extLst>
              </a:tr>
              <a:tr h="158115">
                <a:tc>
                  <a:txBody>
                    <a:bodyPr/>
                    <a:lstStyle/>
                    <a:p>
                      <a:pPr>
                        <a:lnSpc>
                          <a:spcPct val="107000"/>
                        </a:lnSpc>
                        <a:spcBef>
                          <a:spcPts val="100"/>
                        </a:spcBef>
                        <a:spcAft>
                          <a:spcPts val="100"/>
                        </a:spcAft>
                      </a:pPr>
                      <a:r>
                        <a:rPr lang="en-US" sz="2000" kern="0">
                          <a:effectLst/>
                        </a:rPr>
                        <a:t>% NGO centre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14.9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15.3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15.8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16.4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17.2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18.1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18.8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19.5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245456150"/>
                  </a:ext>
                </a:extLst>
              </a:tr>
              <a:tr h="158115">
                <a:tc>
                  <a:txBody>
                    <a:bodyPr/>
                    <a:lstStyle/>
                    <a:p>
                      <a:pPr>
                        <a:lnSpc>
                          <a:spcPct val="107000"/>
                        </a:lnSpc>
                        <a:spcBef>
                          <a:spcPts val="100"/>
                        </a:spcBef>
                        <a:spcAft>
                          <a:spcPts val="100"/>
                        </a:spcAft>
                      </a:pPr>
                      <a:r>
                        <a:rPr lang="en-US" sz="2000" kern="0">
                          <a:effectLst/>
                        </a:rPr>
                        <a:t>% Private centre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58.2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56.6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55.7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54.4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52.5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51.4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50.7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49.7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dirty="0">
                          <a:effectLst/>
                        </a:rPr>
                        <a:t>48.9</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548949854"/>
                  </a:ext>
                </a:extLst>
              </a:tr>
            </a:tbl>
          </a:graphicData>
        </a:graphic>
      </p:graphicFrame>
      <p:pic>
        <p:nvPicPr>
          <p:cNvPr id="4" name="Picture 3">
            <a:extLst>
              <a:ext uri="{FF2B5EF4-FFF2-40B4-BE49-F238E27FC236}">
                <a16:creationId xmlns:a16="http://schemas.microsoft.com/office/drawing/2014/main" id="{A1F3F530-6D26-B35A-C92E-EE839602A5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39675452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52734-274C-C900-C70B-77C1811015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DD4567-4411-07E2-AE7A-EBB5F540B63D}"/>
              </a:ext>
            </a:extLst>
          </p:cNvPr>
          <p:cNvSpPr>
            <a:spLocks noGrp="1"/>
          </p:cNvSpPr>
          <p:nvPr>
            <p:ph type="title"/>
          </p:nvPr>
        </p:nvSpPr>
        <p:spPr>
          <a:xfrm>
            <a:off x="838200" y="-2861"/>
            <a:ext cx="10515600" cy="1325563"/>
          </a:xfrm>
        </p:spPr>
        <p:txBody>
          <a:bodyPr>
            <a:normAutofit/>
          </a:bodyPr>
          <a:lstStyle/>
          <a:p>
            <a:pPr algn="ctr"/>
            <a:r>
              <a:rPr lang="en-US" sz="3200" b="1" kern="100" dirty="0">
                <a:effectLst/>
                <a:ea typeface="Calibri" panose="020F0502020204030204" pitchFamily="34" charset="0"/>
              </a:rPr>
              <a:t>Figure 2.1.7: Distribution of Dialysis Patients by Sector 1969-2025	</a:t>
            </a:r>
            <a:endParaRPr lang="en-MY" sz="3200" b="1" dirty="0"/>
          </a:p>
        </p:txBody>
      </p:sp>
      <p:sp>
        <p:nvSpPr>
          <p:cNvPr id="4" name="TextBox 3">
            <a:extLst>
              <a:ext uri="{FF2B5EF4-FFF2-40B4-BE49-F238E27FC236}">
                <a16:creationId xmlns:a16="http://schemas.microsoft.com/office/drawing/2014/main" id="{253750A0-A769-EEEA-7C62-8F4B2C0790F6}"/>
              </a:ext>
            </a:extLst>
          </p:cNvPr>
          <p:cNvSpPr txBox="1"/>
          <p:nvPr/>
        </p:nvSpPr>
        <p:spPr>
          <a:xfrm>
            <a:off x="342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a:t>
            </a:r>
            <a:r>
              <a:rPr lang="en-MY" sz="1800" kern="100" dirty="0" err="1">
                <a:effectLst/>
                <a:latin typeface="Calibri" panose="020F0502020204030204" pitchFamily="34" charset="0"/>
                <a:ea typeface="Calibri" panose="020F0502020204030204" pitchFamily="34" charset="0"/>
                <a:cs typeface="Calibri" panose="020F0502020204030204" pitchFamily="34" charset="0"/>
              </a:rPr>
              <a:t>i</a:t>
            </a:r>
            <a:r>
              <a:rPr lang="en-MY" sz="1800" kern="100" dirty="0">
                <a:effectLst/>
                <a:latin typeface="Calibri" panose="020F0502020204030204" pitchFamily="34" charset="0"/>
                <a:ea typeface="Calibri" panose="020F0502020204030204" pitchFamily="34" charset="0"/>
                <a:cs typeface="Calibri" panose="020F0502020204030204" pitchFamily="34" charset="0"/>
              </a:rPr>
              <a:t>) New Dialysis Patients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297FF4E7-C0B7-7967-702C-76CFAAF49F53}"/>
              </a:ext>
            </a:extLst>
          </p:cNvPr>
          <p:cNvSpPr txBox="1"/>
          <p:nvPr/>
        </p:nvSpPr>
        <p:spPr>
          <a:xfrm>
            <a:off x="6084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(ii) Dialysis Patients at 31st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701DBC5E-B057-7576-57D8-AA8845D328D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2000" y="2015996"/>
            <a:ext cx="5522457" cy="3960000"/>
          </a:xfrm>
          <a:prstGeom prst="rect">
            <a:avLst/>
          </a:prstGeom>
          <a:noFill/>
          <a:ln>
            <a:noFill/>
          </a:ln>
        </p:spPr>
      </p:pic>
      <p:pic>
        <p:nvPicPr>
          <p:cNvPr id="7" name="Picture 6">
            <a:extLst>
              <a:ext uri="{FF2B5EF4-FFF2-40B4-BE49-F238E27FC236}">
                <a16:creationId xmlns:a16="http://schemas.microsoft.com/office/drawing/2014/main" id="{AD978AE0-A526-13B1-FB41-402B997BE20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5290" y="2015995"/>
            <a:ext cx="5522457" cy="3960000"/>
          </a:xfrm>
          <a:prstGeom prst="rect">
            <a:avLst/>
          </a:prstGeom>
          <a:noFill/>
          <a:ln>
            <a:noFill/>
          </a:ln>
        </p:spPr>
      </p:pic>
      <p:pic>
        <p:nvPicPr>
          <p:cNvPr id="5" name="Picture 4">
            <a:extLst>
              <a:ext uri="{FF2B5EF4-FFF2-40B4-BE49-F238E27FC236}">
                <a16:creationId xmlns:a16="http://schemas.microsoft.com/office/drawing/2014/main" id="{481BC7CA-4051-277B-47D3-2118FE9D65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2516162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3B055-9993-F9C5-0A32-0BD0506C38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E4B40C-C853-ADDE-5988-64E760DC5BF4}"/>
              </a:ext>
            </a:extLst>
          </p:cNvPr>
          <p:cNvSpPr>
            <a:spLocks noGrp="1"/>
          </p:cNvSpPr>
          <p:nvPr>
            <p:ph type="title"/>
          </p:nvPr>
        </p:nvSpPr>
        <p:spPr>
          <a:xfrm>
            <a:off x="838200" y="-2861"/>
            <a:ext cx="10515600" cy="1325563"/>
          </a:xfrm>
        </p:spPr>
        <p:txBody>
          <a:bodyPr>
            <a:normAutofit/>
          </a:bodyPr>
          <a:lstStyle/>
          <a:p>
            <a:pPr algn="ctr"/>
            <a:r>
              <a:rPr lang="en-US" sz="3200" b="1" dirty="0"/>
              <a:t>Table 2.1.7(a): Distribution of Dialysis Patients by Modality and Sector 2016-2025</a:t>
            </a:r>
            <a:endParaRPr lang="en-MY" sz="3200" b="1" dirty="0"/>
          </a:p>
        </p:txBody>
      </p:sp>
      <p:graphicFrame>
        <p:nvGraphicFramePr>
          <p:cNvPr id="3" name="Table 2">
            <a:extLst>
              <a:ext uri="{FF2B5EF4-FFF2-40B4-BE49-F238E27FC236}">
                <a16:creationId xmlns:a16="http://schemas.microsoft.com/office/drawing/2014/main" id="{F2131BBA-5C38-1F73-DC7A-362D2BF8EDE3}"/>
              </a:ext>
            </a:extLst>
          </p:cNvPr>
          <p:cNvGraphicFramePr>
            <a:graphicFrameLocks noGrp="1"/>
          </p:cNvGraphicFramePr>
          <p:nvPr>
            <p:extLst>
              <p:ext uri="{D42A27DB-BD31-4B8C-83A1-F6EECF244321}">
                <p14:modId xmlns:p14="http://schemas.microsoft.com/office/powerpoint/2010/main" val="2389474540"/>
              </p:ext>
            </p:extLst>
          </p:nvPr>
        </p:nvGraphicFramePr>
        <p:xfrm>
          <a:off x="338257" y="1321200"/>
          <a:ext cx="11511739" cy="4768160"/>
        </p:xfrm>
        <a:graphic>
          <a:graphicData uri="http://schemas.openxmlformats.org/drawingml/2006/table">
            <a:tbl>
              <a:tblPr firstRow="1" firstCol="1" bandRow="1">
                <a:tableStyleId>{93296810-A885-4BE3-A3E7-6D5BEEA58F35}</a:tableStyleId>
              </a:tblPr>
              <a:tblGrid>
                <a:gridCol w="3473849">
                  <a:extLst>
                    <a:ext uri="{9D8B030D-6E8A-4147-A177-3AD203B41FA5}">
                      <a16:colId xmlns:a16="http://schemas.microsoft.com/office/drawing/2014/main" val="121828833"/>
                    </a:ext>
                  </a:extLst>
                </a:gridCol>
                <a:gridCol w="804944">
                  <a:extLst>
                    <a:ext uri="{9D8B030D-6E8A-4147-A177-3AD203B41FA5}">
                      <a16:colId xmlns:a16="http://schemas.microsoft.com/office/drawing/2014/main" val="384321484"/>
                    </a:ext>
                  </a:extLst>
                </a:gridCol>
                <a:gridCol w="804944">
                  <a:extLst>
                    <a:ext uri="{9D8B030D-6E8A-4147-A177-3AD203B41FA5}">
                      <a16:colId xmlns:a16="http://schemas.microsoft.com/office/drawing/2014/main" val="3504464024"/>
                    </a:ext>
                  </a:extLst>
                </a:gridCol>
                <a:gridCol w="802634">
                  <a:extLst>
                    <a:ext uri="{9D8B030D-6E8A-4147-A177-3AD203B41FA5}">
                      <a16:colId xmlns:a16="http://schemas.microsoft.com/office/drawing/2014/main" val="1775030103"/>
                    </a:ext>
                  </a:extLst>
                </a:gridCol>
                <a:gridCol w="802634">
                  <a:extLst>
                    <a:ext uri="{9D8B030D-6E8A-4147-A177-3AD203B41FA5}">
                      <a16:colId xmlns:a16="http://schemas.microsoft.com/office/drawing/2014/main" val="3640626212"/>
                    </a:ext>
                  </a:extLst>
                </a:gridCol>
                <a:gridCol w="804944">
                  <a:extLst>
                    <a:ext uri="{9D8B030D-6E8A-4147-A177-3AD203B41FA5}">
                      <a16:colId xmlns:a16="http://schemas.microsoft.com/office/drawing/2014/main" val="2219729383"/>
                    </a:ext>
                  </a:extLst>
                </a:gridCol>
                <a:gridCol w="802634">
                  <a:extLst>
                    <a:ext uri="{9D8B030D-6E8A-4147-A177-3AD203B41FA5}">
                      <a16:colId xmlns:a16="http://schemas.microsoft.com/office/drawing/2014/main" val="2287409533"/>
                    </a:ext>
                  </a:extLst>
                </a:gridCol>
                <a:gridCol w="802634">
                  <a:extLst>
                    <a:ext uri="{9D8B030D-6E8A-4147-A177-3AD203B41FA5}">
                      <a16:colId xmlns:a16="http://schemas.microsoft.com/office/drawing/2014/main" val="3196433664"/>
                    </a:ext>
                  </a:extLst>
                </a:gridCol>
                <a:gridCol w="804944">
                  <a:extLst>
                    <a:ext uri="{9D8B030D-6E8A-4147-A177-3AD203B41FA5}">
                      <a16:colId xmlns:a16="http://schemas.microsoft.com/office/drawing/2014/main" val="907881997"/>
                    </a:ext>
                  </a:extLst>
                </a:gridCol>
                <a:gridCol w="802634">
                  <a:extLst>
                    <a:ext uri="{9D8B030D-6E8A-4147-A177-3AD203B41FA5}">
                      <a16:colId xmlns:a16="http://schemas.microsoft.com/office/drawing/2014/main" val="494647589"/>
                    </a:ext>
                  </a:extLst>
                </a:gridCol>
                <a:gridCol w="804944">
                  <a:extLst>
                    <a:ext uri="{9D8B030D-6E8A-4147-A177-3AD203B41FA5}">
                      <a16:colId xmlns:a16="http://schemas.microsoft.com/office/drawing/2014/main" val="2772021409"/>
                    </a:ext>
                  </a:extLst>
                </a:gridCol>
              </a:tblGrid>
              <a:tr h="44450">
                <a:tc>
                  <a:txBody>
                    <a:bodyPr/>
                    <a:lstStyle/>
                    <a:p>
                      <a:pPr>
                        <a:lnSpc>
                          <a:spcPct val="107000"/>
                        </a:lnSpc>
                        <a:spcBef>
                          <a:spcPts val="100"/>
                        </a:spcBef>
                        <a:spcAft>
                          <a:spcPts val="100"/>
                        </a:spcAft>
                      </a:pPr>
                      <a:r>
                        <a:rPr lang="en-US" sz="1800" kern="0">
                          <a:effectLst/>
                        </a:rPr>
                        <a:t>Year</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800" kern="0">
                          <a:effectLst/>
                        </a:rPr>
                        <a:t>2025</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800" kern="0">
                          <a:effectLst/>
                        </a:rPr>
                        <a:t>2024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800" kern="0">
                          <a:effectLst/>
                        </a:rPr>
                        <a:t>2023</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800" kern="0">
                          <a:effectLst/>
                        </a:rPr>
                        <a:t>2022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800" kern="0">
                          <a:effectLst/>
                        </a:rPr>
                        <a:t>2021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800" kern="0">
                          <a:effectLst/>
                        </a:rPr>
                        <a:t>2020</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800" kern="0">
                          <a:effectLst/>
                        </a:rPr>
                        <a:t>2019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800" kern="0">
                          <a:effectLst/>
                        </a:rPr>
                        <a:t>2018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800" kern="0">
                          <a:effectLst/>
                        </a:rPr>
                        <a:t>2017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800" kern="0">
                          <a:effectLst/>
                        </a:rPr>
                        <a:t>2016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extLst>
                  <a:ext uri="{0D108BD9-81ED-4DB2-BD59-A6C34878D82A}">
                    <a16:rowId xmlns:a16="http://schemas.microsoft.com/office/drawing/2014/main" val="2836029203"/>
                  </a:ext>
                </a:extLst>
              </a:tr>
              <a:tr h="180340">
                <a:tc>
                  <a:txBody>
                    <a:bodyPr/>
                    <a:lstStyle/>
                    <a:p>
                      <a:pPr>
                        <a:lnSpc>
                          <a:spcPct val="107000"/>
                        </a:lnSpc>
                        <a:spcBef>
                          <a:spcPts val="100"/>
                        </a:spcBef>
                        <a:spcAft>
                          <a:spcPts val="100"/>
                        </a:spcAft>
                      </a:pPr>
                      <a:r>
                        <a:rPr lang="en-US" sz="1800" kern="0">
                          <a:effectLst/>
                        </a:rPr>
                        <a:t>New dialysis patients</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9905</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10056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10446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10087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9434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9492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9499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8554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8089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8110</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575810138"/>
                  </a:ext>
                </a:extLst>
              </a:tr>
              <a:tr h="180340">
                <a:tc>
                  <a:txBody>
                    <a:bodyPr/>
                    <a:lstStyle/>
                    <a:p>
                      <a:pPr>
                        <a:lnSpc>
                          <a:spcPct val="107000"/>
                        </a:lnSpc>
                        <a:spcBef>
                          <a:spcPts val="100"/>
                        </a:spcBef>
                        <a:spcAft>
                          <a:spcPts val="100"/>
                        </a:spcAft>
                      </a:pPr>
                      <a:r>
                        <a:rPr lang="en-US" sz="1800" kern="0">
                          <a:effectLst/>
                        </a:rPr>
                        <a:t>% Public Centre</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25.7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26.4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27.4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28.7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26.6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26.6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28.1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26.5</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28.1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31.2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50913913"/>
                  </a:ext>
                </a:extLst>
              </a:tr>
              <a:tr h="180340">
                <a:tc>
                  <a:txBody>
                    <a:bodyPr/>
                    <a:lstStyle/>
                    <a:p>
                      <a:pPr>
                        <a:lnSpc>
                          <a:spcPct val="107000"/>
                        </a:lnSpc>
                        <a:spcBef>
                          <a:spcPts val="100"/>
                        </a:spcBef>
                        <a:spcAft>
                          <a:spcPts val="100"/>
                        </a:spcAft>
                      </a:pPr>
                      <a:r>
                        <a:rPr lang="en-US" sz="1800" kern="0">
                          <a:effectLst/>
                        </a:rPr>
                        <a:t>    % HD Public Centre</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7.5</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8.7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8.7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9.9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8.8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10.2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13.1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12.4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14.3</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18.9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517369652"/>
                  </a:ext>
                </a:extLst>
              </a:tr>
              <a:tr h="180340">
                <a:tc>
                  <a:txBody>
                    <a:bodyPr/>
                    <a:lstStyle/>
                    <a:p>
                      <a:pPr>
                        <a:lnSpc>
                          <a:spcPct val="107000"/>
                        </a:lnSpc>
                        <a:spcBef>
                          <a:spcPts val="100"/>
                        </a:spcBef>
                        <a:spcAft>
                          <a:spcPts val="100"/>
                        </a:spcAft>
                      </a:pPr>
                      <a:r>
                        <a:rPr lang="en-US" sz="1800" kern="0">
                          <a:effectLst/>
                        </a:rPr>
                        <a:t>    % PD Public Centre</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18.2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17.7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18.6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18.8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17.8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16.4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15.0</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14.1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13.8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12.3</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181709836"/>
                  </a:ext>
                </a:extLst>
              </a:tr>
              <a:tr h="50800">
                <a:tc>
                  <a:txBody>
                    <a:bodyPr/>
                    <a:lstStyle/>
                    <a:p>
                      <a:pPr>
                        <a:lnSpc>
                          <a:spcPct val="107000"/>
                        </a:lnSpc>
                        <a:spcBef>
                          <a:spcPts val="100"/>
                        </a:spcBef>
                        <a:spcAft>
                          <a:spcPts val="100"/>
                        </a:spcAft>
                      </a:pPr>
                      <a:r>
                        <a:rPr lang="en-US" sz="1800" kern="0">
                          <a:effectLst/>
                        </a:rPr>
                        <a:t>% NGO</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11.4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11.1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11.6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11.5</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11.7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13.8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14.9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16.1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15.9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16.3</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57717109"/>
                  </a:ext>
                </a:extLst>
              </a:tr>
              <a:tr h="98425">
                <a:tc>
                  <a:txBody>
                    <a:bodyPr/>
                    <a:lstStyle/>
                    <a:p>
                      <a:pPr>
                        <a:lnSpc>
                          <a:spcPct val="107000"/>
                        </a:lnSpc>
                        <a:spcBef>
                          <a:spcPts val="100"/>
                        </a:spcBef>
                        <a:spcAft>
                          <a:spcPts val="100"/>
                        </a:spcAft>
                      </a:pPr>
                      <a:r>
                        <a:rPr lang="en-US" sz="1800" kern="0">
                          <a:effectLst/>
                        </a:rPr>
                        <a:t>% Private Centre</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62.9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62.4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61.0</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59.8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61.7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59.6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57.0</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57.4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56.1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52.6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870943210"/>
                  </a:ext>
                </a:extLst>
              </a:tr>
              <a:tr h="50800">
                <a:tc>
                  <a:txBody>
                    <a:bodyPr/>
                    <a:lstStyle/>
                    <a:p>
                      <a:pPr>
                        <a:lnSpc>
                          <a:spcPct val="107000"/>
                        </a:lnSpc>
                        <a:spcBef>
                          <a:spcPts val="100"/>
                        </a:spcBef>
                        <a:spcAft>
                          <a:spcPts val="100"/>
                        </a:spcAft>
                      </a:pPr>
                      <a:r>
                        <a:rPr lang="en-US" sz="1800" kern="0">
                          <a:effectLst/>
                        </a:rPr>
                        <a:t>    % HD Private Centre</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62.7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62.2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60.9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59.6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61.6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59.5</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56.9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57.2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55.8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52.4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586016947"/>
                  </a:ext>
                </a:extLst>
              </a:tr>
              <a:tr h="50800">
                <a:tc>
                  <a:txBody>
                    <a:bodyPr/>
                    <a:lstStyle/>
                    <a:p>
                      <a:pPr>
                        <a:lnSpc>
                          <a:spcPct val="107000"/>
                        </a:lnSpc>
                        <a:spcBef>
                          <a:spcPts val="100"/>
                        </a:spcBef>
                        <a:spcAft>
                          <a:spcPts val="100"/>
                        </a:spcAft>
                      </a:pPr>
                      <a:r>
                        <a:rPr lang="en-US" sz="1800" kern="0">
                          <a:effectLst/>
                        </a:rPr>
                        <a:t>    % PD Private Centre</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101634378"/>
                  </a:ext>
                </a:extLst>
              </a:tr>
              <a:tr h="180340">
                <a:tc>
                  <a:txBody>
                    <a:bodyPr/>
                    <a:lstStyle/>
                    <a:p>
                      <a:pPr>
                        <a:lnSpc>
                          <a:spcPct val="107000"/>
                        </a:lnSpc>
                        <a:spcBef>
                          <a:spcPts val="100"/>
                        </a:spcBef>
                        <a:spcAft>
                          <a:spcPts val="100"/>
                        </a:spcAft>
                      </a:pPr>
                      <a:r>
                        <a:rPr lang="en-US" sz="1800" kern="0">
                          <a:effectLst/>
                        </a:rPr>
                        <a:t>ESKD patients at 31</a:t>
                      </a:r>
                      <a:r>
                        <a:rPr lang="en-US" sz="1800" kern="0" baseline="30000">
                          <a:effectLst/>
                        </a:rPr>
                        <a:t>st</a:t>
                      </a:r>
                      <a:r>
                        <a:rPr lang="en-US" sz="1800" kern="0">
                          <a:effectLst/>
                        </a:rPr>
                        <a:t> December</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57638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56149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54662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52221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50559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50412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47498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44758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42550</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40603</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810344125"/>
                  </a:ext>
                </a:extLst>
              </a:tr>
              <a:tr h="90805">
                <a:tc>
                  <a:txBody>
                    <a:bodyPr/>
                    <a:lstStyle/>
                    <a:p>
                      <a:pPr>
                        <a:lnSpc>
                          <a:spcPct val="107000"/>
                        </a:lnSpc>
                        <a:spcBef>
                          <a:spcPts val="100"/>
                        </a:spcBef>
                        <a:spcAft>
                          <a:spcPts val="100"/>
                        </a:spcAft>
                      </a:pPr>
                      <a:r>
                        <a:rPr lang="en-US" sz="1800" kern="0">
                          <a:effectLst/>
                        </a:rPr>
                        <a:t>% Public Centre</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26.9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28.1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28.6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29.2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29.3</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29.5</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29.8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29.8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30.1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30.2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740095021"/>
                  </a:ext>
                </a:extLst>
              </a:tr>
              <a:tr h="180340">
                <a:tc>
                  <a:txBody>
                    <a:bodyPr/>
                    <a:lstStyle/>
                    <a:p>
                      <a:pPr>
                        <a:lnSpc>
                          <a:spcPct val="107000"/>
                        </a:lnSpc>
                        <a:spcBef>
                          <a:spcPts val="100"/>
                        </a:spcBef>
                        <a:spcAft>
                          <a:spcPts val="100"/>
                        </a:spcAft>
                      </a:pPr>
                      <a:r>
                        <a:rPr lang="en-US" sz="1800" kern="0">
                          <a:effectLst/>
                        </a:rPr>
                        <a:t>    % HD Public Centre</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15.2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16.1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16.4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17.1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17.7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18.6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19.4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19.7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20.6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704471829"/>
                  </a:ext>
                </a:extLst>
              </a:tr>
              <a:tr h="180340">
                <a:tc>
                  <a:txBody>
                    <a:bodyPr/>
                    <a:lstStyle/>
                    <a:p>
                      <a:pPr>
                        <a:lnSpc>
                          <a:spcPct val="107000"/>
                        </a:lnSpc>
                        <a:spcBef>
                          <a:spcPts val="100"/>
                        </a:spcBef>
                        <a:spcAft>
                          <a:spcPts val="100"/>
                        </a:spcAft>
                      </a:pPr>
                      <a:r>
                        <a:rPr lang="en-US" sz="1800" kern="0">
                          <a:effectLst/>
                        </a:rPr>
                        <a:t>    % PD Public Centre</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11.7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12.0</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12.1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12.1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11.6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10.9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10.4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10.0</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9.7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555548604"/>
                  </a:ext>
                </a:extLst>
              </a:tr>
              <a:tr h="180340">
                <a:tc>
                  <a:txBody>
                    <a:bodyPr/>
                    <a:lstStyle/>
                    <a:p>
                      <a:pPr>
                        <a:lnSpc>
                          <a:spcPct val="107000"/>
                        </a:lnSpc>
                        <a:spcBef>
                          <a:spcPts val="100"/>
                        </a:spcBef>
                        <a:spcAft>
                          <a:spcPts val="100"/>
                        </a:spcAft>
                      </a:pPr>
                      <a:r>
                        <a:rPr lang="en-US" sz="1800" kern="0">
                          <a:effectLst/>
                        </a:rPr>
                        <a:t>% NGO</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14.9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15.3</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15.8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16.4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17.2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18.1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18.8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19.5</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20.3</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20.8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715313034"/>
                  </a:ext>
                </a:extLst>
              </a:tr>
              <a:tr h="180340">
                <a:tc>
                  <a:txBody>
                    <a:bodyPr/>
                    <a:lstStyle/>
                    <a:p>
                      <a:pPr>
                        <a:lnSpc>
                          <a:spcPct val="107000"/>
                        </a:lnSpc>
                        <a:spcBef>
                          <a:spcPts val="100"/>
                        </a:spcBef>
                        <a:spcAft>
                          <a:spcPts val="100"/>
                        </a:spcAft>
                      </a:pPr>
                      <a:r>
                        <a:rPr lang="en-US" sz="1800" kern="0">
                          <a:effectLst/>
                        </a:rPr>
                        <a:t>% Private Centre</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58.2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56.6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55.7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54.4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53.4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52.5</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51.4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50.7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49.7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48.9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585790147"/>
                  </a:ext>
                </a:extLst>
              </a:tr>
              <a:tr h="94615">
                <a:tc>
                  <a:txBody>
                    <a:bodyPr/>
                    <a:lstStyle/>
                    <a:p>
                      <a:pPr>
                        <a:lnSpc>
                          <a:spcPct val="107000"/>
                        </a:lnSpc>
                        <a:spcBef>
                          <a:spcPts val="100"/>
                        </a:spcBef>
                        <a:spcAft>
                          <a:spcPts val="100"/>
                        </a:spcAft>
                      </a:pPr>
                      <a:r>
                        <a:rPr lang="en-US" sz="1800" kern="0">
                          <a:effectLst/>
                        </a:rPr>
                        <a:t>    % HD Private Centre</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58.1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56.5</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55.6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54.3</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53.4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52.4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51.3</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50.6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49.6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48.8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074518386"/>
                  </a:ext>
                </a:extLst>
              </a:tr>
              <a:tr h="50800">
                <a:tc>
                  <a:txBody>
                    <a:bodyPr/>
                    <a:lstStyle/>
                    <a:p>
                      <a:pPr>
                        <a:lnSpc>
                          <a:spcPct val="107000"/>
                        </a:lnSpc>
                        <a:spcBef>
                          <a:spcPts val="100"/>
                        </a:spcBef>
                        <a:spcAft>
                          <a:spcPts val="100"/>
                        </a:spcAft>
                      </a:pPr>
                      <a:r>
                        <a:rPr lang="en-US" sz="1800" kern="0">
                          <a:effectLst/>
                        </a:rPr>
                        <a:t>    % PD Private Centre</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dirty="0">
                          <a:effectLst/>
                        </a:rPr>
                        <a:t>0.1</a:t>
                      </a:r>
                      <a:endParaRPr lang="en-MY"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939303438"/>
                  </a:ext>
                </a:extLst>
              </a:tr>
            </a:tbl>
          </a:graphicData>
        </a:graphic>
      </p:graphicFrame>
      <p:pic>
        <p:nvPicPr>
          <p:cNvPr id="4" name="Picture 3">
            <a:extLst>
              <a:ext uri="{FF2B5EF4-FFF2-40B4-BE49-F238E27FC236}">
                <a16:creationId xmlns:a16="http://schemas.microsoft.com/office/drawing/2014/main" id="{90FF24C3-91A0-C88D-8E27-000A344743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31897708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29C25-057A-D55C-F654-C0CE33213F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8FC66D-C6B5-4A70-A29C-727C6143A658}"/>
              </a:ext>
            </a:extLst>
          </p:cNvPr>
          <p:cNvSpPr>
            <a:spLocks noGrp="1"/>
          </p:cNvSpPr>
          <p:nvPr>
            <p:ph type="title"/>
          </p:nvPr>
        </p:nvSpPr>
        <p:spPr>
          <a:xfrm>
            <a:off x="838200" y="-2861"/>
            <a:ext cx="10515600" cy="1325563"/>
          </a:xfrm>
        </p:spPr>
        <p:txBody>
          <a:bodyPr>
            <a:normAutofit/>
          </a:bodyPr>
          <a:lstStyle/>
          <a:p>
            <a:pPr algn="ctr"/>
            <a:r>
              <a:rPr lang="en-US" sz="3200" b="1" dirty="0"/>
              <a:t>Figure 2.1.7(a): Distribution of Dialysis Patients by Modality and Sector 1969-2025</a:t>
            </a:r>
            <a:endParaRPr lang="en-MY" sz="3200" b="1" dirty="0"/>
          </a:p>
        </p:txBody>
      </p:sp>
      <p:sp>
        <p:nvSpPr>
          <p:cNvPr id="4" name="TextBox 3">
            <a:extLst>
              <a:ext uri="{FF2B5EF4-FFF2-40B4-BE49-F238E27FC236}">
                <a16:creationId xmlns:a16="http://schemas.microsoft.com/office/drawing/2014/main" id="{6914C100-9BB9-B085-846A-8F5C97E08488}"/>
              </a:ext>
            </a:extLst>
          </p:cNvPr>
          <p:cNvSpPr txBox="1"/>
          <p:nvPr/>
        </p:nvSpPr>
        <p:spPr>
          <a:xfrm>
            <a:off x="342000" y="1321200"/>
            <a:ext cx="6094140" cy="369332"/>
          </a:xfrm>
          <a:prstGeom prst="rect">
            <a:avLst/>
          </a:prstGeom>
          <a:noFill/>
        </p:spPr>
        <p:txBody>
          <a:bodyPr wrap="square">
            <a:spAutoFit/>
          </a:bodyPr>
          <a:lstStyle/>
          <a:p>
            <a:r>
              <a:rPr lang="en-MY" sz="1800" kern="100" dirty="0">
                <a:effectLst/>
                <a:latin typeface="Calibri" panose="020F0502020204030204" pitchFamily="34" charset="0"/>
                <a:ea typeface="Calibri" panose="020F0502020204030204" pitchFamily="34" charset="0"/>
              </a:rPr>
              <a:t>(</a:t>
            </a:r>
            <a:r>
              <a:rPr lang="en-MY" sz="1800" kern="100" dirty="0" err="1">
                <a:effectLst/>
                <a:latin typeface="Calibri" panose="020F0502020204030204" pitchFamily="34" charset="0"/>
                <a:ea typeface="Calibri" panose="020F0502020204030204" pitchFamily="34" charset="0"/>
              </a:rPr>
              <a:t>i</a:t>
            </a:r>
            <a:r>
              <a:rPr lang="en-MY" sz="1800" kern="100" dirty="0">
                <a:effectLst/>
                <a:latin typeface="Calibri" panose="020F0502020204030204" pitchFamily="34" charset="0"/>
                <a:ea typeface="Calibri" panose="020F0502020204030204" pitchFamily="34" charset="0"/>
              </a:rPr>
              <a:t>) New Dialysis Patients</a:t>
            </a:r>
            <a:endParaRPr lang="en-MY" dirty="0"/>
          </a:p>
        </p:txBody>
      </p:sp>
      <p:sp>
        <p:nvSpPr>
          <p:cNvPr id="6" name="TextBox 5">
            <a:extLst>
              <a:ext uri="{FF2B5EF4-FFF2-40B4-BE49-F238E27FC236}">
                <a16:creationId xmlns:a16="http://schemas.microsoft.com/office/drawing/2014/main" id="{4AFF157B-7D5F-7D61-F546-A69B41026A85}"/>
              </a:ext>
            </a:extLst>
          </p:cNvPr>
          <p:cNvSpPr txBox="1"/>
          <p:nvPr/>
        </p:nvSpPr>
        <p:spPr>
          <a:xfrm>
            <a:off x="6084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(ii) Dialysis Patients at 31st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E0F78252-CA5D-5CC4-A629-477F6EE4215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2000" y="2015997"/>
            <a:ext cx="5522457" cy="3960000"/>
          </a:xfrm>
          <a:prstGeom prst="rect">
            <a:avLst/>
          </a:prstGeom>
          <a:noFill/>
          <a:ln>
            <a:noFill/>
          </a:ln>
        </p:spPr>
      </p:pic>
      <p:pic>
        <p:nvPicPr>
          <p:cNvPr id="7" name="Picture 6">
            <a:extLst>
              <a:ext uri="{FF2B5EF4-FFF2-40B4-BE49-F238E27FC236}">
                <a16:creationId xmlns:a16="http://schemas.microsoft.com/office/drawing/2014/main" id="{F995FBF9-AC55-85AD-B1FB-86F5D568476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84000" y="2039739"/>
            <a:ext cx="5522457" cy="3960000"/>
          </a:xfrm>
          <a:prstGeom prst="rect">
            <a:avLst/>
          </a:prstGeom>
          <a:noFill/>
          <a:ln>
            <a:noFill/>
          </a:ln>
        </p:spPr>
      </p:pic>
      <p:pic>
        <p:nvPicPr>
          <p:cNvPr id="5" name="Picture 4">
            <a:extLst>
              <a:ext uri="{FF2B5EF4-FFF2-40B4-BE49-F238E27FC236}">
                <a16:creationId xmlns:a16="http://schemas.microsoft.com/office/drawing/2014/main" id="{06B6DB0B-300E-CADE-2E1E-B45B24164A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0021960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530DB-813E-45FA-5384-FC7A750409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F4038A-DF0D-6B76-DF08-AB519D3FA4F3}"/>
              </a:ext>
            </a:extLst>
          </p:cNvPr>
          <p:cNvSpPr>
            <a:spLocks noGrp="1"/>
          </p:cNvSpPr>
          <p:nvPr>
            <p:ph type="title"/>
          </p:nvPr>
        </p:nvSpPr>
        <p:spPr>
          <a:xfrm>
            <a:off x="838200" y="-2861"/>
            <a:ext cx="10515600" cy="1325563"/>
          </a:xfrm>
        </p:spPr>
        <p:txBody>
          <a:bodyPr>
            <a:normAutofit/>
          </a:bodyPr>
          <a:lstStyle/>
          <a:p>
            <a:pPr algn="ctr"/>
            <a:r>
              <a:rPr lang="en-US" sz="3200" b="1" dirty="0"/>
              <a:t>Table 2.1.8: Primary Renal Diseases for New Dialysis Patients 2016-2025</a:t>
            </a:r>
            <a:endParaRPr lang="en-MY" sz="3200" b="1" dirty="0"/>
          </a:p>
        </p:txBody>
      </p:sp>
      <p:graphicFrame>
        <p:nvGraphicFramePr>
          <p:cNvPr id="3" name="Table 2">
            <a:extLst>
              <a:ext uri="{FF2B5EF4-FFF2-40B4-BE49-F238E27FC236}">
                <a16:creationId xmlns:a16="http://schemas.microsoft.com/office/drawing/2014/main" id="{7E6A54E2-4E19-6F9E-2804-015EE9DCA070}"/>
              </a:ext>
            </a:extLst>
          </p:cNvPr>
          <p:cNvGraphicFramePr>
            <a:graphicFrameLocks noGrp="1"/>
          </p:cNvGraphicFramePr>
          <p:nvPr>
            <p:extLst>
              <p:ext uri="{D42A27DB-BD31-4B8C-83A1-F6EECF244321}">
                <p14:modId xmlns:p14="http://schemas.microsoft.com/office/powerpoint/2010/main" val="3169320737"/>
              </p:ext>
            </p:extLst>
          </p:nvPr>
        </p:nvGraphicFramePr>
        <p:xfrm>
          <a:off x="338254" y="1321951"/>
          <a:ext cx="11511740" cy="3116580"/>
        </p:xfrm>
        <a:graphic>
          <a:graphicData uri="http://schemas.openxmlformats.org/drawingml/2006/table">
            <a:tbl>
              <a:tblPr firstRow="1" firstCol="1" bandRow="1">
                <a:tableStyleId>{93296810-A885-4BE3-A3E7-6D5BEEA58F35}</a:tableStyleId>
              </a:tblPr>
              <a:tblGrid>
                <a:gridCol w="3127840">
                  <a:extLst>
                    <a:ext uri="{9D8B030D-6E8A-4147-A177-3AD203B41FA5}">
                      <a16:colId xmlns:a16="http://schemas.microsoft.com/office/drawing/2014/main" val="1627471406"/>
                    </a:ext>
                  </a:extLst>
                </a:gridCol>
                <a:gridCol w="838390">
                  <a:extLst>
                    <a:ext uri="{9D8B030D-6E8A-4147-A177-3AD203B41FA5}">
                      <a16:colId xmlns:a16="http://schemas.microsoft.com/office/drawing/2014/main" val="3754862913"/>
                    </a:ext>
                  </a:extLst>
                </a:gridCol>
                <a:gridCol w="838390">
                  <a:extLst>
                    <a:ext uri="{9D8B030D-6E8A-4147-A177-3AD203B41FA5}">
                      <a16:colId xmlns:a16="http://schemas.microsoft.com/office/drawing/2014/main" val="2616106791"/>
                    </a:ext>
                  </a:extLst>
                </a:gridCol>
                <a:gridCol w="838390">
                  <a:extLst>
                    <a:ext uri="{9D8B030D-6E8A-4147-A177-3AD203B41FA5}">
                      <a16:colId xmlns:a16="http://schemas.microsoft.com/office/drawing/2014/main" val="1323764820"/>
                    </a:ext>
                  </a:extLst>
                </a:gridCol>
                <a:gridCol w="838390">
                  <a:extLst>
                    <a:ext uri="{9D8B030D-6E8A-4147-A177-3AD203B41FA5}">
                      <a16:colId xmlns:a16="http://schemas.microsoft.com/office/drawing/2014/main" val="382033716"/>
                    </a:ext>
                  </a:extLst>
                </a:gridCol>
                <a:gridCol w="838390">
                  <a:extLst>
                    <a:ext uri="{9D8B030D-6E8A-4147-A177-3AD203B41FA5}">
                      <a16:colId xmlns:a16="http://schemas.microsoft.com/office/drawing/2014/main" val="2208054470"/>
                    </a:ext>
                  </a:extLst>
                </a:gridCol>
                <a:gridCol w="838390">
                  <a:extLst>
                    <a:ext uri="{9D8B030D-6E8A-4147-A177-3AD203B41FA5}">
                      <a16:colId xmlns:a16="http://schemas.microsoft.com/office/drawing/2014/main" val="2783240329"/>
                    </a:ext>
                  </a:extLst>
                </a:gridCol>
                <a:gridCol w="838390">
                  <a:extLst>
                    <a:ext uri="{9D8B030D-6E8A-4147-A177-3AD203B41FA5}">
                      <a16:colId xmlns:a16="http://schemas.microsoft.com/office/drawing/2014/main" val="1111377820"/>
                    </a:ext>
                  </a:extLst>
                </a:gridCol>
                <a:gridCol w="838390">
                  <a:extLst>
                    <a:ext uri="{9D8B030D-6E8A-4147-A177-3AD203B41FA5}">
                      <a16:colId xmlns:a16="http://schemas.microsoft.com/office/drawing/2014/main" val="1236427801"/>
                    </a:ext>
                  </a:extLst>
                </a:gridCol>
                <a:gridCol w="838390">
                  <a:extLst>
                    <a:ext uri="{9D8B030D-6E8A-4147-A177-3AD203B41FA5}">
                      <a16:colId xmlns:a16="http://schemas.microsoft.com/office/drawing/2014/main" val="3236037903"/>
                    </a:ext>
                  </a:extLst>
                </a:gridCol>
                <a:gridCol w="838390">
                  <a:extLst>
                    <a:ext uri="{9D8B030D-6E8A-4147-A177-3AD203B41FA5}">
                      <a16:colId xmlns:a16="http://schemas.microsoft.com/office/drawing/2014/main" val="133293427"/>
                    </a:ext>
                  </a:extLst>
                </a:gridCol>
              </a:tblGrid>
              <a:tr h="44450">
                <a:tc>
                  <a:txBody>
                    <a:bodyPr/>
                    <a:lstStyle/>
                    <a:p>
                      <a:pPr>
                        <a:lnSpc>
                          <a:spcPct val="107000"/>
                        </a:lnSpc>
                        <a:spcBef>
                          <a:spcPts val="100"/>
                        </a:spcBef>
                        <a:spcAft>
                          <a:spcPts val="100"/>
                        </a:spcAft>
                      </a:pPr>
                      <a:r>
                        <a:rPr lang="en-US" sz="2000" kern="0">
                          <a:effectLst/>
                        </a:rPr>
                        <a:t>Year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2025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2024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2023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2022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kern="0">
                          <a:effectLst/>
                        </a:rPr>
                        <a:t>2021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2018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25862223"/>
                  </a:ext>
                </a:extLst>
              </a:tr>
              <a:tr h="128905">
                <a:tc>
                  <a:txBody>
                    <a:bodyPr/>
                    <a:lstStyle/>
                    <a:p>
                      <a:pPr>
                        <a:lnSpc>
                          <a:spcPct val="107000"/>
                        </a:lnSpc>
                        <a:spcBef>
                          <a:spcPts val="100"/>
                        </a:spcBef>
                        <a:spcAft>
                          <a:spcPts val="100"/>
                        </a:spcAft>
                      </a:pPr>
                      <a:r>
                        <a:rPr lang="en-US" sz="2000" kern="0">
                          <a:effectLst/>
                        </a:rPr>
                        <a:t>New dialysis patients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9905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10056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10446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10087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9434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9492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9499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8554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8089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8110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717983099"/>
                  </a:ext>
                </a:extLst>
              </a:tr>
              <a:tr h="50800">
                <a:tc>
                  <a:txBody>
                    <a:bodyPr/>
                    <a:lstStyle/>
                    <a:p>
                      <a:pPr>
                        <a:lnSpc>
                          <a:spcPct val="107000"/>
                        </a:lnSpc>
                        <a:spcBef>
                          <a:spcPts val="100"/>
                        </a:spcBef>
                        <a:spcAft>
                          <a:spcPts val="100"/>
                        </a:spcAft>
                      </a:pPr>
                      <a:r>
                        <a:rPr lang="en-US" sz="2000" kern="0">
                          <a:effectLst/>
                        </a:rPr>
                        <a:t>% Unknown cause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5.6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9.0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804169257"/>
                  </a:ext>
                </a:extLst>
              </a:tr>
              <a:tr h="50800">
                <a:tc>
                  <a:txBody>
                    <a:bodyPr/>
                    <a:lstStyle/>
                    <a:p>
                      <a:pPr>
                        <a:lnSpc>
                          <a:spcPct val="107000"/>
                        </a:lnSpc>
                        <a:spcBef>
                          <a:spcPts val="100"/>
                        </a:spcBef>
                        <a:spcAft>
                          <a:spcPts val="100"/>
                        </a:spcAft>
                      </a:pPr>
                      <a:r>
                        <a:rPr lang="en-US" sz="2000" kern="0">
                          <a:effectLst/>
                        </a:rPr>
                        <a:t>% Diabetes Mellitus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53.9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55.1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56.8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56.0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57.9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64.2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65.6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66.4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93381983"/>
                  </a:ext>
                </a:extLst>
              </a:tr>
              <a:tr h="50800">
                <a:tc>
                  <a:txBody>
                    <a:bodyPr/>
                    <a:lstStyle/>
                    <a:p>
                      <a:pPr>
                        <a:lnSpc>
                          <a:spcPct val="107000"/>
                        </a:lnSpc>
                        <a:spcBef>
                          <a:spcPts val="100"/>
                        </a:spcBef>
                        <a:spcAft>
                          <a:spcPts val="100"/>
                        </a:spcAft>
                      </a:pPr>
                      <a:r>
                        <a:rPr lang="en-US" sz="2000" kern="0">
                          <a:effectLst/>
                        </a:rPr>
                        <a:t>% GN/SLE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213422803"/>
                  </a:ext>
                </a:extLst>
              </a:tr>
              <a:tr h="50800">
                <a:tc>
                  <a:txBody>
                    <a:bodyPr/>
                    <a:lstStyle/>
                    <a:p>
                      <a:pPr>
                        <a:lnSpc>
                          <a:spcPct val="107000"/>
                        </a:lnSpc>
                        <a:spcBef>
                          <a:spcPts val="100"/>
                        </a:spcBef>
                        <a:spcAft>
                          <a:spcPts val="100"/>
                        </a:spcAft>
                      </a:pPr>
                      <a:r>
                        <a:rPr lang="en-US" sz="2000" kern="0">
                          <a:effectLst/>
                        </a:rPr>
                        <a:t>% Polycystic kidney</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0.6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539828586"/>
                  </a:ext>
                </a:extLst>
              </a:tr>
              <a:tr h="50800">
                <a:tc>
                  <a:txBody>
                    <a:bodyPr/>
                    <a:lstStyle/>
                    <a:p>
                      <a:pPr>
                        <a:lnSpc>
                          <a:spcPct val="107000"/>
                        </a:lnSpc>
                        <a:spcBef>
                          <a:spcPts val="100"/>
                        </a:spcBef>
                        <a:spcAft>
                          <a:spcPts val="100"/>
                        </a:spcAft>
                      </a:pPr>
                      <a:r>
                        <a:rPr lang="en-US" sz="2000" kern="0">
                          <a:effectLst/>
                        </a:rPr>
                        <a:t>% Obstructive Nephropathy</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0.9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3631075"/>
                  </a:ext>
                </a:extLst>
              </a:tr>
              <a:tr h="50800">
                <a:tc>
                  <a:txBody>
                    <a:bodyPr/>
                    <a:lstStyle/>
                    <a:p>
                      <a:pPr>
                        <a:lnSpc>
                          <a:spcPct val="107000"/>
                        </a:lnSpc>
                        <a:spcBef>
                          <a:spcPts val="100"/>
                        </a:spcBef>
                        <a:spcAft>
                          <a:spcPts val="100"/>
                        </a:spcAft>
                      </a:pPr>
                      <a:r>
                        <a:rPr lang="en-US" sz="2000" kern="0">
                          <a:effectLst/>
                        </a:rPr>
                        <a:t>% Toxic Nephropathy</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0.4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94541103"/>
                  </a:ext>
                </a:extLst>
              </a:tr>
              <a:tr h="50800">
                <a:tc>
                  <a:txBody>
                    <a:bodyPr/>
                    <a:lstStyle/>
                    <a:p>
                      <a:pPr>
                        <a:lnSpc>
                          <a:spcPct val="107000"/>
                        </a:lnSpc>
                        <a:spcBef>
                          <a:spcPts val="100"/>
                        </a:spcBef>
                        <a:spcAft>
                          <a:spcPts val="100"/>
                        </a:spcAft>
                      </a:pPr>
                      <a:r>
                        <a:rPr lang="en-US" sz="2000" kern="0">
                          <a:effectLst/>
                        </a:rPr>
                        <a:t>% Hypertension</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31.7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29.5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34.4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34.3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33.3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30.4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24.3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570665416"/>
                  </a:ext>
                </a:extLst>
              </a:tr>
              <a:tr h="50800">
                <a:tc>
                  <a:txBody>
                    <a:bodyPr/>
                    <a:lstStyle/>
                    <a:p>
                      <a:pPr>
                        <a:lnSpc>
                          <a:spcPct val="107000"/>
                        </a:lnSpc>
                        <a:spcBef>
                          <a:spcPts val="100"/>
                        </a:spcBef>
                        <a:spcAft>
                          <a:spcPts val="100"/>
                        </a:spcAft>
                      </a:pPr>
                      <a:r>
                        <a:rPr lang="en-US" sz="2000" kern="0">
                          <a:effectLst/>
                        </a:rPr>
                        <a:t>% Others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4.7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dirty="0">
                          <a:effectLst/>
                        </a:rPr>
                        <a:t>1.5</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655629749"/>
                  </a:ext>
                </a:extLst>
              </a:tr>
            </a:tbl>
          </a:graphicData>
        </a:graphic>
      </p:graphicFrame>
      <p:pic>
        <p:nvPicPr>
          <p:cNvPr id="4" name="Picture 3">
            <a:extLst>
              <a:ext uri="{FF2B5EF4-FFF2-40B4-BE49-F238E27FC236}">
                <a16:creationId xmlns:a16="http://schemas.microsoft.com/office/drawing/2014/main" id="{8217A704-3C99-FC12-53AD-C62E5CE476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21867730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346D5-126A-3197-360D-74D06C0B80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76ED52-840C-9579-95E9-F07E7E81FAEE}"/>
              </a:ext>
            </a:extLst>
          </p:cNvPr>
          <p:cNvSpPr>
            <a:spLocks noGrp="1"/>
          </p:cNvSpPr>
          <p:nvPr>
            <p:ph type="title"/>
          </p:nvPr>
        </p:nvSpPr>
        <p:spPr>
          <a:xfrm>
            <a:off x="838200" y="-2861"/>
            <a:ext cx="10515600" cy="1325563"/>
          </a:xfrm>
        </p:spPr>
        <p:txBody>
          <a:bodyPr>
            <a:normAutofit/>
          </a:bodyPr>
          <a:lstStyle/>
          <a:p>
            <a:pPr algn="ctr"/>
            <a:r>
              <a:rPr lang="en-US" sz="3200" b="1" dirty="0"/>
              <a:t>Figure 2.1.8: Primary Renal Diseases for New Dialysis Patients 1969-2025</a:t>
            </a:r>
            <a:endParaRPr lang="en-MY" sz="3200" b="1" dirty="0"/>
          </a:p>
        </p:txBody>
      </p:sp>
      <p:pic>
        <p:nvPicPr>
          <p:cNvPr id="3" name="Picture 2">
            <a:extLst>
              <a:ext uri="{FF2B5EF4-FFF2-40B4-BE49-F238E27FC236}">
                <a16:creationId xmlns:a16="http://schemas.microsoft.com/office/drawing/2014/main" id="{459919B6-331D-0CF3-480E-64F280A73ED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79905" y="1322699"/>
            <a:ext cx="7018214" cy="5040000"/>
          </a:xfrm>
          <a:prstGeom prst="rect">
            <a:avLst/>
          </a:prstGeom>
          <a:noFill/>
          <a:ln>
            <a:noFill/>
          </a:ln>
        </p:spPr>
      </p:pic>
      <p:pic>
        <p:nvPicPr>
          <p:cNvPr id="4" name="Picture 3">
            <a:extLst>
              <a:ext uri="{FF2B5EF4-FFF2-40B4-BE49-F238E27FC236}">
                <a16:creationId xmlns:a16="http://schemas.microsoft.com/office/drawing/2014/main" id="{D3FD5434-883D-9D71-1DDB-D72D3690A8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37342443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9B591-8720-D12C-3A11-BE1D7EB2E6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148750-3954-FDBB-85BE-F91B1545D275}"/>
              </a:ext>
            </a:extLst>
          </p:cNvPr>
          <p:cNvSpPr>
            <a:spLocks noGrp="1"/>
          </p:cNvSpPr>
          <p:nvPr>
            <p:ph type="title"/>
          </p:nvPr>
        </p:nvSpPr>
        <p:spPr>
          <a:xfrm>
            <a:off x="838200" y="-2861"/>
            <a:ext cx="10515600" cy="1325563"/>
          </a:xfrm>
        </p:spPr>
        <p:txBody>
          <a:bodyPr>
            <a:normAutofit/>
          </a:bodyPr>
          <a:lstStyle/>
          <a:p>
            <a:pPr algn="ctr"/>
            <a:r>
              <a:rPr lang="en-US" sz="3200" b="1" dirty="0"/>
              <a:t>Table 2.2.1: Number of Dialysis, HD and PD </a:t>
            </a:r>
            <a:r>
              <a:rPr lang="en-US" sz="3200" b="1" dirty="0" err="1"/>
              <a:t>Centres</a:t>
            </a:r>
            <a:r>
              <a:rPr lang="en-US" sz="3200" b="1" dirty="0"/>
              <a:t> in Malaysia by Sector, Year 2016-2025</a:t>
            </a:r>
            <a:endParaRPr lang="en-MY" sz="3200" b="1" dirty="0"/>
          </a:p>
        </p:txBody>
      </p:sp>
      <p:graphicFrame>
        <p:nvGraphicFramePr>
          <p:cNvPr id="3" name="Table 2">
            <a:extLst>
              <a:ext uri="{FF2B5EF4-FFF2-40B4-BE49-F238E27FC236}">
                <a16:creationId xmlns:a16="http://schemas.microsoft.com/office/drawing/2014/main" id="{7D866AED-F1AA-9151-55FD-4C0639044779}"/>
              </a:ext>
            </a:extLst>
          </p:cNvPr>
          <p:cNvGraphicFramePr>
            <a:graphicFrameLocks noGrp="1"/>
          </p:cNvGraphicFramePr>
          <p:nvPr>
            <p:extLst>
              <p:ext uri="{D42A27DB-BD31-4B8C-83A1-F6EECF244321}">
                <p14:modId xmlns:p14="http://schemas.microsoft.com/office/powerpoint/2010/main" val="191959537"/>
              </p:ext>
            </p:extLst>
          </p:nvPr>
        </p:nvGraphicFramePr>
        <p:xfrm>
          <a:off x="338254" y="1321200"/>
          <a:ext cx="11511751" cy="4051554"/>
        </p:xfrm>
        <a:graphic>
          <a:graphicData uri="http://schemas.openxmlformats.org/drawingml/2006/table">
            <a:tbl>
              <a:tblPr firstRow="1" firstCol="1" bandRow="1">
                <a:tableStyleId>{93296810-A885-4BE3-A3E7-6D5BEEA58F35}</a:tableStyleId>
              </a:tblPr>
              <a:tblGrid>
                <a:gridCol w="2670061">
                  <a:extLst>
                    <a:ext uri="{9D8B030D-6E8A-4147-A177-3AD203B41FA5}">
                      <a16:colId xmlns:a16="http://schemas.microsoft.com/office/drawing/2014/main" val="914509125"/>
                    </a:ext>
                  </a:extLst>
                </a:gridCol>
                <a:gridCol w="881166">
                  <a:extLst>
                    <a:ext uri="{9D8B030D-6E8A-4147-A177-3AD203B41FA5}">
                      <a16:colId xmlns:a16="http://schemas.microsoft.com/office/drawing/2014/main" val="2600631506"/>
                    </a:ext>
                  </a:extLst>
                </a:gridCol>
                <a:gridCol w="883476">
                  <a:extLst>
                    <a:ext uri="{9D8B030D-6E8A-4147-A177-3AD203B41FA5}">
                      <a16:colId xmlns:a16="http://schemas.microsoft.com/office/drawing/2014/main" val="2446532161"/>
                    </a:ext>
                  </a:extLst>
                </a:gridCol>
                <a:gridCol w="884631">
                  <a:extLst>
                    <a:ext uri="{9D8B030D-6E8A-4147-A177-3AD203B41FA5}">
                      <a16:colId xmlns:a16="http://schemas.microsoft.com/office/drawing/2014/main" val="725557644"/>
                    </a:ext>
                  </a:extLst>
                </a:gridCol>
                <a:gridCol w="884631">
                  <a:extLst>
                    <a:ext uri="{9D8B030D-6E8A-4147-A177-3AD203B41FA5}">
                      <a16:colId xmlns:a16="http://schemas.microsoft.com/office/drawing/2014/main" val="136492808"/>
                    </a:ext>
                  </a:extLst>
                </a:gridCol>
                <a:gridCol w="884631">
                  <a:extLst>
                    <a:ext uri="{9D8B030D-6E8A-4147-A177-3AD203B41FA5}">
                      <a16:colId xmlns:a16="http://schemas.microsoft.com/office/drawing/2014/main" val="2332711678"/>
                    </a:ext>
                  </a:extLst>
                </a:gridCol>
                <a:gridCol w="884631">
                  <a:extLst>
                    <a:ext uri="{9D8B030D-6E8A-4147-A177-3AD203B41FA5}">
                      <a16:colId xmlns:a16="http://schemas.microsoft.com/office/drawing/2014/main" val="255302956"/>
                    </a:ext>
                  </a:extLst>
                </a:gridCol>
                <a:gridCol w="884631">
                  <a:extLst>
                    <a:ext uri="{9D8B030D-6E8A-4147-A177-3AD203B41FA5}">
                      <a16:colId xmlns:a16="http://schemas.microsoft.com/office/drawing/2014/main" val="4253652514"/>
                    </a:ext>
                  </a:extLst>
                </a:gridCol>
                <a:gridCol w="884631">
                  <a:extLst>
                    <a:ext uri="{9D8B030D-6E8A-4147-A177-3AD203B41FA5}">
                      <a16:colId xmlns:a16="http://schemas.microsoft.com/office/drawing/2014/main" val="2186425892"/>
                    </a:ext>
                  </a:extLst>
                </a:gridCol>
                <a:gridCol w="884631">
                  <a:extLst>
                    <a:ext uri="{9D8B030D-6E8A-4147-A177-3AD203B41FA5}">
                      <a16:colId xmlns:a16="http://schemas.microsoft.com/office/drawing/2014/main" val="2669651859"/>
                    </a:ext>
                  </a:extLst>
                </a:gridCol>
                <a:gridCol w="884631">
                  <a:extLst>
                    <a:ext uri="{9D8B030D-6E8A-4147-A177-3AD203B41FA5}">
                      <a16:colId xmlns:a16="http://schemas.microsoft.com/office/drawing/2014/main" val="3481080016"/>
                    </a:ext>
                  </a:extLst>
                </a:gridCol>
              </a:tblGrid>
              <a:tr h="182880">
                <a:tc>
                  <a:txBody>
                    <a:bodyPr/>
                    <a:lstStyle/>
                    <a:p>
                      <a:pPr>
                        <a:lnSpc>
                          <a:spcPct val="107000"/>
                        </a:lnSpc>
                        <a:spcBef>
                          <a:spcPts val="100"/>
                        </a:spcBef>
                        <a:spcAft>
                          <a:spcPts val="100"/>
                        </a:spcAft>
                      </a:pPr>
                      <a:r>
                        <a:rPr lang="en-US" sz="2000" kern="0">
                          <a:effectLst/>
                        </a:rPr>
                        <a:t>Year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2025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2023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2018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24865307"/>
                  </a:ext>
                </a:extLst>
              </a:tr>
              <a:tr h="180975">
                <a:tc>
                  <a:txBody>
                    <a:bodyPr/>
                    <a:lstStyle/>
                    <a:p>
                      <a:pPr>
                        <a:lnSpc>
                          <a:spcPct val="107000"/>
                        </a:lnSpc>
                        <a:spcBef>
                          <a:spcPts val="100"/>
                        </a:spcBef>
                        <a:spcAft>
                          <a:spcPts val="100"/>
                        </a:spcAft>
                      </a:pPr>
                      <a:r>
                        <a:rPr lang="en-US" sz="2000" kern="0">
                          <a:effectLst/>
                        </a:rPr>
                        <a:t>Dialysis Centres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1186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1120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1055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996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934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880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877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859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833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812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846433084"/>
                  </a:ext>
                </a:extLst>
              </a:tr>
              <a:tr h="180975">
                <a:tc>
                  <a:txBody>
                    <a:bodyPr/>
                    <a:lstStyle/>
                    <a:p>
                      <a:pPr>
                        <a:lnSpc>
                          <a:spcPct val="107000"/>
                        </a:lnSpc>
                        <a:spcBef>
                          <a:spcPts val="100"/>
                        </a:spcBef>
                        <a:spcAft>
                          <a:spcPts val="100"/>
                        </a:spcAft>
                      </a:pPr>
                      <a:r>
                        <a:rPr lang="en-US" sz="2000" kern="0">
                          <a:effectLst/>
                        </a:rPr>
                        <a:t>   Public Centres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242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238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237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230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228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209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208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060436683"/>
                  </a:ext>
                </a:extLst>
              </a:tr>
              <a:tr h="180975">
                <a:tc>
                  <a:txBody>
                    <a:bodyPr/>
                    <a:lstStyle/>
                    <a:p>
                      <a:pPr>
                        <a:lnSpc>
                          <a:spcPct val="107000"/>
                        </a:lnSpc>
                        <a:spcBef>
                          <a:spcPts val="100"/>
                        </a:spcBef>
                        <a:spcAft>
                          <a:spcPts val="100"/>
                        </a:spcAft>
                      </a:pPr>
                      <a:r>
                        <a:rPr lang="en-US" sz="2000" kern="0">
                          <a:effectLst/>
                        </a:rPr>
                        <a:t>   NGO Centres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171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159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220474653"/>
                  </a:ext>
                </a:extLst>
              </a:tr>
              <a:tr h="180975">
                <a:tc>
                  <a:txBody>
                    <a:bodyPr/>
                    <a:lstStyle/>
                    <a:p>
                      <a:pPr>
                        <a:lnSpc>
                          <a:spcPct val="107000"/>
                        </a:lnSpc>
                        <a:spcBef>
                          <a:spcPts val="100"/>
                        </a:spcBef>
                        <a:spcAft>
                          <a:spcPts val="100"/>
                        </a:spcAft>
                      </a:pPr>
                      <a:r>
                        <a:rPr lang="en-US" sz="2000" kern="0">
                          <a:effectLst/>
                        </a:rPr>
                        <a:t>   Private Centres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773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715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650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602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545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500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483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482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463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442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384173900"/>
                  </a:ext>
                </a:extLst>
              </a:tr>
              <a:tr h="180975">
                <a:tc>
                  <a:txBody>
                    <a:bodyPr/>
                    <a:lstStyle/>
                    <a:p>
                      <a:pPr>
                        <a:lnSpc>
                          <a:spcPct val="107000"/>
                        </a:lnSpc>
                        <a:spcBef>
                          <a:spcPts val="100"/>
                        </a:spcBef>
                        <a:spcAft>
                          <a:spcPts val="100"/>
                        </a:spcAft>
                      </a:pPr>
                      <a:r>
                        <a:rPr lang="en-US" sz="2000" kern="0">
                          <a:effectLst/>
                        </a:rPr>
                        <a:t>HD Centres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1112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1047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985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931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875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827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824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807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783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762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536675400"/>
                  </a:ext>
                </a:extLst>
              </a:tr>
              <a:tr h="180975">
                <a:tc>
                  <a:txBody>
                    <a:bodyPr/>
                    <a:lstStyle/>
                    <a:p>
                      <a:pPr>
                        <a:lnSpc>
                          <a:spcPct val="107000"/>
                        </a:lnSpc>
                        <a:spcBef>
                          <a:spcPts val="100"/>
                        </a:spcBef>
                        <a:spcAft>
                          <a:spcPts val="100"/>
                        </a:spcAft>
                      </a:pPr>
                      <a:r>
                        <a:rPr lang="en-US" sz="2000" kern="0">
                          <a:effectLst/>
                        </a:rPr>
                        <a:t>   Public HD Centres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182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178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178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176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178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174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860846987"/>
                  </a:ext>
                </a:extLst>
              </a:tr>
              <a:tr h="180975">
                <a:tc>
                  <a:txBody>
                    <a:bodyPr/>
                    <a:lstStyle/>
                    <a:p>
                      <a:pPr>
                        <a:lnSpc>
                          <a:spcPct val="107000"/>
                        </a:lnSpc>
                        <a:spcBef>
                          <a:spcPts val="100"/>
                        </a:spcBef>
                        <a:spcAft>
                          <a:spcPts val="100"/>
                        </a:spcAft>
                      </a:pPr>
                      <a:r>
                        <a:rPr lang="en-US" sz="2000" kern="0">
                          <a:effectLst/>
                        </a:rPr>
                        <a:t>   NGO HD Centres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171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159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734397851"/>
                  </a:ext>
                </a:extLst>
              </a:tr>
              <a:tr h="180975">
                <a:tc>
                  <a:txBody>
                    <a:bodyPr/>
                    <a:lstStyle/>
                    <a:p>
                      <a:pPr>
                        <a:lnSpc>
                          <a:spcPct val="107000"/>
                        </a:lnSpc>
                        <a:spcBef>
                          <a:spcPts val="100"/>
                        </a:spcBef>
                        <a:spcAft>
                          <a:spcPts val="100"/>
                        </a:spcAft>
                      </a:pPr>
                      <a:r>
                        <a:rPr lang="en-US" sz="2000" kern="0">
                          <a:effectLst/>
                        </a:rPr>
                        <a:t>   Private HD Centres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759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702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639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591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536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493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472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453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432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32811079"/>
                  </a:ext>
                </a:extLst>
              </a:tr>
              <a:tr h="180975">
                <a:tc>
                  <a:txBody>
                    <a:bodyPr/>
                    <a:lstStyle/>
                    <a:p>
                      <a:pPr>
                        <a:lnSpc>
                          <a:spcPct val="107000"/>
                        </a:lnSpc>
                        <a:spcBef>
                          <a:spcPts val="100"/>
                        </a:spcBef>
                        <a:spcAft>
                          <a:spcPts val="100"/>
                        </a:spcAft>
                      </a:pPr>
                      <a:r>
                        <a:rPr lang="en-US" sz="2000" kern="0">
                          <a:effectLst/>
                        </a:rPr>
                        <a:t>PD Centres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74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73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70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65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29798992"/>
                  </a:ext>
                </a:extLst>
              </a:tr>
              <a:tr h="180975">
                <a:tc>
                  <a:txBody>
                    <a:bodyPr/>
                    <a:lstStyle/>
                    <a:p>
                      <a:pPr>
                        <a:lnSpc>
                          <a:spcPct val="107000"/>
                        </a:lnSpc>
                        <a:spcBef>
                          <a:spcPts val="100"/>
                        </a:spcBef>
                        <a:spcAft>
                          <a:spcPts val="100"/>
                        </a:spcAft>
                      </a:pPr>
                      <a:r>
                        <a:rPr lang="en-US" sz="2000" kern="0">
                          <a:effectLst/>
                        </a:rPr>
                        <a:t>   Public PD Centres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60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60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075503359"/>
                  </a:ext>
                </a:extLst>
              </a:tr>
              <a:tr h="180975">
                <a:tc>
                  <a:txBody>
                    <a:bodyPr/>
                    <a:lstStyle/>
                    <a:p>
                      <a:pPr>
                        <a:lnSpc>
                          <a:spcPct val="107000"/>
                        </a:lnSpc>
                        <a:spcBef>
                          <a:spcPts val="100"/>
                        </a:spcBef>
                        <a:spcAft>
                          <a:spcPts val="100"/>
                        </a:spcAft>
                      </a:pPr>
                      <a:r>
                        <a:rPr lang="en-US" sz="2000" kern="0">
                          <a:effectLst/>
                        </a:rPr>
                        <a:t>   NGO PD Centres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315460068"/>
                  </a:ext>
                </a:extLst>
              </a:tr>
              <a:tr h="180975">
                <a:tc>
                  <a:txBody>
                    <a:bodyPr/>
                    <a:lstStyle/>
                    <a:p>
                      <a:pPr>
                        <a:lnSpc>
                          <a:spcPct val="107000"/>
                        </a:lnSpc>
                        <a:spcBef>
                          <a:spcPts val="100"/>
                        </a:spcBef>
                        <a:spcAft>
                          <a:spcPts val="100"/>
                        </a:spcAft>
                      </a:pPr>
                      <a:r>
                        <a:rPr lang="en-US" sz="2000" kern="0">
                          <a:effectLst/>
                        </a:rPr>
                        <a:t>   Private PD Centres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14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dirty="0">
                          <a:effectLst/>
                        </a:rPr>
                        <a:t>10</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8415230"/>
                  </a:ext>
                </a:extLst>
              </a:tr>
            </a:tbl>
          </a:graphicData>
        </a:graphic>
      </p:graphicFrame>
      <p:pic>
        <p:nvPicPr>
          <p:cNvPr id="4" name="Picture 3">
            <a:extLst>
              <a:ext uri="{FF2B5EF4-FFF2-40B4-BE49-F238E27FC236}">
                <a16:creationId xmlns:a16="http://schemas.microsoft.com/office/drawing/2014/main" id="{9F9C9407-8CCC-7389-C8D0-D5E1AF2BFE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0359103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8CE0E-B158-B117-B7B4-C7FC69824A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CC8ABD-9392-03A0-12A7-AC47197FF35F}"/>
              </a:ext>
            </a:extLst>
          </p:cNvPr>
          <p:cNvSpPr>
            <a:spLocks noGrp="1"/>
          </p:cNvSpPr>
          <p:nvPr>
            <p:ph type="title"/>
          </p:nvPr>
        </p:nvSpPr>
        <p:spPr>
          <a:xfrm>
            <a:off x="838200" y="-2861"/>
            <a:ext cx="10515600" cy="1325563"/>
          </a:xfrm>
        </p:spPr>
        <p:txBody>
          <a:bodyPr>
            <a:normAutofit/>
          </a:bodyPr>
          <a:lstStyle/>
          <a:p>
            <a:pPr algn="ctr"/>
            <a:r>
              <a:rPr lang="en-US" sz="3200" b="1" dirty="0"/>
              <a:t>Figure 2.2.1(a): Number of Dialysis Centre in Malaysia by Sector, 1969-2025</a:t>
            </a:r>
            <a:endParaRPr lang="en-MY" sz="3200" b="1" dirty="0"/>
          </a:p>
        </p:txBody>
      </p:sp>
      <p:pic>
        <p:nvPicPr>
          <p:cNvPr id="3" name="Picture 2">
            <a:extLst>
              <a:ext uri="{FF2B5EF4-FFF2-40B4-BE49-F238E27FC236}">
                <a16:creationId xmlns:a16="http://schemas.microsoft.com/office/drawing/2014/main" id="{0E45A0B7-204E-0C85-F482-1B957564F8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0306" y="1307951"/>
            <a:ext cx="7028581" cy="5040000"/>
          </a:xfrm>
          <a:prstGeom prst="rect">
            <a:avLst/>
          </a:prstGeom>
          <a:noFill/>
          <a:ln>
            <a:noFill/>
          </a:ln>
        </p:spPr>
      </p:pic>
      <p:pic>
        <p:nvPicPr>
          <p:cNvPr id="4" name="Picture 3">
            <a:extLst>
              <a:ext uri="{FF2B5EF4-FFF2-40B4-BE49-F238E27FC236}">
                <a16:creationId xmlns:a16="http://schemas.microsoft.com/office/drawing/2014/main" id="{83DCE1E0-074E-9FBC-D795-E6DEF7FB8C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8472" y="6332571"/>
            <a:ext cx="3451442" cy="505625"/>
          </a:xfrm>
          <a:prstGeom prst="rect">
            <a:avLst/>
          </a:prstGeom>
        </p:spPr>
      </p:pic>
    </p:spTree>
    <p:extLst>
      <p:ext uri="{BB962C8B-B14F-4D97-AF65-F5344CB8AC3E}">
        <p14:creationId xmlns:p14="http://schemas.microsoft.com/office/powerpoint/2010/main" val="9834981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15EC7-ADA6-B2B4-E6F3-40F273A3FDE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9742A3B-1A9B-01C5-F1DE-0173D493FF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
        <p:nvSpPr>
          <p:cNvPr id="2" name="Title 1">
            <a:extLst>
              <a:ext uri="{FF2B5EF4-FFF2-40B4-BE49-F238E27FC236}">
                <a16:creationId xmlns:a16="http://schemas.microsoft.com/office/drawing/2014/main" id="{1324602B-9268-ABBF-6EE8-0D6EE7FA3140}"/>
              </a:ext>
            </a:extLst>
          </p:cNvPr>
          <p:cNvSpPr>
            <a:spLocks noGrp="1"/>
          </p:cNvSpPr>
          <p:nvPr>
            <p:ph type="title"/>
          </p:nvPr>
        </p:nvSpPr>
        <p:spPr>
          <a:xfrm>
            <a:off x="838200" y="-2861"/>
            <a:ext cx="10515600" cy="1325563"/>
          </a:xfrm>
        </p:spPr>
        <p:txBody>
          <a:bodyPr>
            <a:normAutofit/>
          </a:bodyPr>
          <a:lstStyle/>
          <a:p>
            <a:pPr algn="ctr"/>
            <a:r>
              <a:rPr lang="en-US" sz="3200" b="1" dirty="0"/>
              <a:t>Figure 2.2.1(b): Number of HD and PD Centre in Malaysia by Sector, 1969-2025</a:t>
            </a:r>
            <a:endParaRPr lang="en-MY" sz="3200" b="1" dirty="0"/>
          </a:p>
        </p:txBody>
      </p:sp>
      <p:pic>
        <p:nvPicPr>
          <p:cNvPr id="3" name="Picture 2">
            <a:extLst>
              <a:ext uri="{FF2B5EF4-FFF2-40B4-BE49-F238E27FC236}">
                <a16:creationId xmlns:a16="http://schemas.microsoft.com/office/drawing/2014/main" id="{BECFBDF9-61AA-94FC-D302-E27E9458E3E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60306" y="1322699"/>
            <a:ext cx="7028581" cy="5040000"/>
          </a:xfrm>
          <a:prstGeom prst="rect">
            <a:avLst/>
          </a:prstGeom>
          <a:noFill/>
          <a:ln>
            <a:noFill/>
          </a:ln>
        </p:spPr>
      </p:pic>
    </p:spTree>
    <p:extLst>
      <p:ext uri="{BB962C8B-B14F-4D97-AF65-F5344CB8AC3E}">
        <p14:creationId xmlns:p14="http://schemas.microsoft.com/office/powerpoint/2010/main" val="17597185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F2901-7BEE-DF1F-8BCD-5D1B860791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ABEC22-80FD-1D4C-2B30-4AC36447F00D}"/>
              </a:ext>
            </a:extLst>
          </p:cNvPr>
          <p:cNvSpPr>
            <a:spLocks noGrp="1"/>
          </p:cNvSpPr>
          <p:nvPr>
            <p:ph type="title"/>
          </p:nvPr>
        </p:nvSpPr>
        <p:spPr>
          <a:xfrm>
            <a:off x="838200" y="-2861"/>
            <a:ext cx="10515600" cy="1325563"/>
          </a:xfrm>
        </p:spPr>
        <p:txBody>
          <a:bodyPr>
            <a:normAutofit/>
          </a:bodyPr>
          <a:lstStyle/>
          <a:p>
            <a:pPr algn="ctr"/>
            <a:r>
              <a:rPr lang="en-US" sz="3200" b="1" dirty="0"/>
              <a:t>Table 2.2.2: Prevalence Rate of Dialysis (HD+PD), HD and PD Patients in Malaysia by Sector, 2016-2025</a:t>
            </a:r>
            <a:endParaRPr lang="en-MY" sz="3200" b="1" dirty="0"/>
          </a:p>
        </p:txBody>
      </p:sp>
      <p:graphicFrame>
        <p:nvGraphicFramePr>
          <p:cNvPr id="3" name="Table 2">
            <a:extLst>
              <a:ext uri="{FF2B5EF4-FFF2-40B4-BE49-F238E27FC236}">
                <a16:creationId xmlns:a16="http://schemas.microsoft.com/office/drawing/2014/main" id="{94207826-4E34-E214-8A54-25810D46A0AD}"/>
              </a:ext>
            </a:extLst>
          </p:cNvPr>
          <p:cNvGraphicFramePr>
            <a:graphicFrameLocks noGrp="1"/>
          </p:cNvGraphicFramePr>
          <p:nvPr>
            <p:extLst>
              <p:ext uri="{D42A27DB-BD31-4B8C-83A1-F6EECF244321}">
                <p14:modId xmlns:p14="http://schemas.microsoft.com/office/powerpoint/2010/main" val="2252887566"/>
              </p:ext>
            </p:extLst>
          </p:nvPr>
        </p:nvGraphicFramePr>
        <p:xfrm>
          <a:off x="341997" y="1321950"/>
          <a:ext cx="11508004" cy="4051554"/>
        </p:xfrm>
        <a:graphic>
          <a:graphicData uri="http://schemas.openxmlformats.org/drawingml/2006/table">
            <a:tbl>
              <a:tblPr firstRow="1" firstCol="1" bandRow="1">
                <a:tableStyleId>{93296810-A885-4BE3-A3E7-6D5BEEA58F35}</a:tableStyleId>
              </a:tblPr>
              <a:tblGrid>
                <a:gridCol w="2393268">
                  <a:extLst>
                    <a:ext uri="{9D8B030D-6E8A-4147-A177-3AD203B41FA5}">
                      <a16:colId xmlns:a16="http://schemas.microsoft.com/office/drawing/2014/main" val="4155489271"/>
                    </a:ext>
                  </a:extLst>
                </a:gridCol>
                <a:gridCol w="909742">
                  <a:extLst>
                    <a:ext uri="{9D8B030D-6E8A-4147-A177-3AD203B41FA5}">
                      <a16:colId xmlns:a16="http://schemas.microsoft.com/office/drawing/2014/main" val="125168428"/>
                    </a:ext>
                  </a:extLst>
                </a:gridCol>
                <a:gridCol w="910896">
                  <a:extLst>
                    <a:ext uri="{9D8B030D-6E8A-4147-A177-3AD203B41FA5}">
                      <a16:colId xmlns:a16="http://schemas.microsoft.com/office/drawing/2014/main" val="1108089693"/>
                    </a:ext>
                  </a:extLst>
                </a:gridCol>
                <a:gridCol w="912051">
                  <a:extLst>
                    <a:ext uri="{9D8B030D-6E8A-4147-A177-3AD203B41FA5}">
                      <a16:colId xmlns:a16="http://schemas.microsoft.com/office/drawing/2014/main" val="2688272019"/>
                    </a:ext>
                  </a:extLst>
                </a:gridCol>
                <a:gridCol w="912051">
                  <a:extLst>
                    <a:ext uri="{9D8B030D-6E8A-4147-A177-3AD203B41FA5}">
                      <a16:colId xmlns:a16="http://schemas.microsoft.com/office/drawing/2014/main" val="3766344243"/>
                    </a:ext>
                  </a:extLst>
                </a:gridCol>
                <a:gridCol w="910896">
                  <a:extLst>
                    <a:ext uri="{9D8B030D-6E8A-4147-A177-3AD203B41FA5}">
                      <a16:colId xmlns:a16="http://schemas.microsoft.com/office/drawing/2014/main" val="1378875669"/>
                    </a:ext>
                  </a:extLst>
                </a:gridCol>
                <a:gridCol w="912051">
                  <a:extLst>
                    <a:ext uri="{9D8B030D-6E8A-4147-A177-3AD203B41FA5}">
                      <a16:colId xmlns:a16="http://schemas.microsoft.com/office/drawing/2014/main" val="2723421164"/>
                    </a:ext>
                  </a:extLst>
                </a:gridCol>
                <a:gridCol w="912051">
                  <a:extLst>
                    <a:ext uri="{9D8B030D-6E8A-4147-A177-3AD203B41FA5}">
                      <a16:colId xmlns:a16="http://schemas.microsoft.com/office/drawing/2014/main" val="2320436967"/>
                    </a:ext>
                  </a:extLst>
                </a:gridCol>
                <a:gridCol w="910896">
                  <a:extLst>
                    <a:ext uri="{9D8B030D-6E8A-4147-A177-3AD203B41FA5}">
                      <a16:colId xmlns:a16="http://schemas.microsoft.com/office/drawing/2014/main" val="790358609"/>
                    </a:ext>
                  </a:extLst>
                </a:gridCol>
                <a:gridCol w="912051">
                  <a:extLst>
                    <a:ext uri="{9D8B030D-6E8A-4147-A177-3AD203B41FA5}">
                      <a16:colId xmlns:a16="http://schemas.microsoft.com/office/drawing/2014/main" val="1153824047"/>
                    </a:ext>
                  </a:extLst>
                </a:gridCol>
                <a:gridCol w="912051">
                  <a:extLst>
                    <a:ext uri="{9D8B030D-6E8A-4147-A177-3AD203B41FA5}">
                      <a16:colId xmlns:a16="http://schemas.microsoft.com/office/drawing/2014/main" val="3974425965"/>
                    </a:ext>
                  </a:extLst>
                </a:gridCol>
              </a:tblGrid>
              <a:tr h="44450">
                <a:tc>
                  <a:txBody>
                    <a:bodyPr/>
                    <a:lstStyle/>
                    <a:p>
                      <a:pPr>
                        <a:lnSpc>
                          <a:spcPct val="107000"/>
                        </a:lnSpc>
                        <a:spcBef>
                          <a:spcPts val="100"/>
                        </a:spcBef>
                        <a:spcAft>
                          <a:spcPts val="800"/>
                        </a:spcAft>
                      </a:pPr>
                      <a:r>
                        <a:rPr lang="en-US" sz="2000" kern="0">
                          <a:effectLst/>
                        </a:rPr>
                        <a:t>Year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2025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2023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2018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extLst>
                  <a:ext uri="{0D108BD9-81ED-4DB2-BD59-A6C34878D82A}">
                    <a16:rowId xmlns:a16="http://schemas.microsoft.com/office/drawing/2014/main" val="4061231608"/>
                  </a:ext>
                </a:extLst>
              </a:tr>
              <a:tr h="38100">
                <a:tc>
                  <a:txBody>
                    <a:bodyPr/>
                    <a:lstStyle/>
                    <a:p>
                      <a:pPr>
                        <a:lnSpc>
                          <a:spcPct val="107000"/>
                        </a:lnSpc>
                        <a:spcBef>
                          <a:spcPts val="100"/>
                        </a:spcBef>
                        <a:spcAft>
                          <a:spcPts val="800"/>
                        </a:spcAft>
                      </a:pPr>
                      <a:r>
                        <a:rPr lang="en-US" sz="2000" kern="0">
                          <a:effectLst/>
                        </a:rPr>
                        <a:t>Dialysis patients, pmp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1684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1649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1636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1597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1552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1554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1460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1382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1329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1284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531021668"/>
                  </a:ext>
                </a:extLst>
              </a:tr>
              <a:tr h="50800">
                <a:tc>
                  <a:txBody>
                    <a:bodyPr/>
                    <a:lstStyle/>
                    <a:p>
                      <a:pPr>
                        <a:lnSpc>
                          <a:spcPct val="107000"/>
                        </a:lnSpc>
                        <a:spcBef>
                          <a:spcPts val="100"/>
                        </a:spcBef>
                        <a:spcAft>
                          <a:spcPts val="800"/>
                        </a:spcAft>
                      </a:pPr>
                      <a:r>
                        <a:rPr lang="en-US" sz="2000" kern="0">
                          <a:effectLst/>
                        </a:rPr>
                        <a:t>   Public, pmp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453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463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466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455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458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435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412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400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388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645056144"/>
                  </a:ext>
                </a:extLst>
              </a:tr>
              <a:tr h="44450">
                <a:tc>
                  <a:txBody>
                    <a:bodyPr/>
                    <a:lstStyle/>
                    <a:p>
                      <a:pPr>
                        <a:lnSpc>
                          <a:spcPct val="107000"/>
                        </a:lnSpc>
                        <a:spcBef>
                          <a:spcPts val="100"/>
                        </a:spcBef>
                        <a:spcAft>
                          <a:spcPts val="800"/>
                        </a:spcAft>
                      </a:pPr>
                      <a:r>
                        <a:rPr lang="en-US" sz="2000" kern="0">
                          <a:effectLst/>
                        </a:rPr>
                        <a:t>   NGO, pmp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250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252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258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281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270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079685356"/>
                  </a:ext>
                </a:extLst>
              </a:tr>
              <a:tr h="50800">
                <a:tc>
                  <a:txBody>
                    <a:bodyPr/>
                    <a:lstStyle/>
                    <a:p>
                      <a:pPr>
                        <a:lnSpc>
                          <a:spcPct val="107000"/>
                        </a:lnSpc>
                        <a:spcBef>
                          <a:spcPts val="100"/>
                        </a:spcBef>
                        <a:spcAft>
                          <a:spcPts val="800"/>
                        </a:spcAft>
                      </a:pPr>
                      <a:r>
                        <a:rPr lang="en-US" sz="2000" kern="0">
                          <a:effectLst/>
                        </a:rPr>
                        <a:t>   Private, pmp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981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934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911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869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829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815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750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701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660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628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634516468"/>
                  </a:ext>
                </a:extLst>
              </a:tr>
              <a:tr h="38100">
                <a:tc>
                  <a:txBody>
                    <a:bodyPr/>
                    <a:lstStyle/>
                    <a:p>
                      <a:pPr>
                        <a:lnSpc>
                          <a:spcPct val="107000"/>
                        </a:lnSpc>
                        <a:spcBef>
                          <a:spcPts val="100"/>
                        </a:spcBef>
                        <a:spcAft>
                          <a:spcPts val="800"/>
                        </a:spcAft>
                      </a:pPr>
                      <a:r>
                        <a:rPr lang="en-US" sz="2000" kern="0">
                          <a:effectLst/>
                        </a:rPr>
                        <a:t>HD patients, pmp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1485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1449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1436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1402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1370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1383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1307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1241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1195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1158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497352618"/>
                  </a:ext>
                </a:extLst>
              </a:tr>
              <a:tr h="44450">
                <a:tc>
                  <a:txBody>
                    <a:bodyPr/>
                    <a:lstStyle/>
                    <a:p>
                      <a:pPr>
                        <a:lnSpc>
                          <a:spcPct val="107000"/>
                        </a:lnSpc>
                        <a:spcBef>
                          <a:spcPts val="100"/>
                        </a:spcBef>
                        <a:spcAft>
                          <a:spcPts val="800"/>
                        </a:spcAft>
                      </a:pPr>
                      <a:r>
                        <a:rPr lang="en-US" sz="2000" kern="0">
                          <a:effectLst/>
                        </a:rPr>
                        <a:t>   Public, pmp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256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273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289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283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272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130759985"/>
                  </a:ext>
                </a:extLst>
              </a:tr>
              <a:tr h="50800">
                <a:tc>
                  <a:txBody>
                    <a:bodyPr/>
                    <a:lstStyle/>
                    <a:p>
                      <a:pPr>
                        <a:lnSpc>
                          <a:spcPct val="107000"/>
                        </a:lnSpc>
                        <a:spcBef>
                          <a:spcPts val="100"/>
                        </a:spcBef>
                        <a:spcAft>
                          <a:spcPts val="800"/>
                        </a:spcAft>
                      </a:pPr>
                      <a:r>
                        <a:rPr lang="en-US" sz="2000" kern="0">
                          <a:effectLst/>
                        </a:rPr>
                        <a:t>   NGO, pmp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250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252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258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281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270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734123329"/>
                  </a:ext>
                </a:extLst>
              </a:tr>
              <a:tr h="44450">
                <a:tc>
                  <a:txBody>
                    <a:bodyPr/>
                    <a:lstStyle/>
                    <a:p>
                      <a:pPr>
                        <a:lnSpc>
                          <a:spcPct val="107000"/>
                        </a:lnSpc>
                        <a:spcBef>
                          <a:spcPts val="100"/>
                        </a:spcBef>
                        <a:spcAft>
                          <a:spcPts val="800"/>
                        </a:spcAft>
                      </a:pPr>
                      <a:r>
                        <a:rPr lang="en-US" sz="2000" kern="0">
                          <a:effectLst/>
                        </a:rPr>
                        <a:t>   Private, pmp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978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932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909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868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828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814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699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658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627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398286503"/>
                  </a:ext>
                </a:extLst>
              </a:tr>
              <a:tr h="38100">
                <a:tc>
                  <a:txBody>
                    <a:bodyPr/>
                    <a:lstStyle/>
                    <a:p>
                      <a:pPr>
                        <a:lnSpc>
                          <a:spcPct val="107000"/>
                        </a:lnSpc>
                        <a:spcBef>
                          <a:spcPts val="100"/>
                        </a:spcBef>
                        <a:spcAft>
                          <a:spcPts val="800"/>
                        </a:spcAft>
                      </a:pPr>
                      <a:r>
                        <a:rPr lang="en-US" sz="2000" kern="0">
                          <a:effectLst/>
                        </a:rPr>
                        <a:t>PD patients, pmp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199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195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182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170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153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141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126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300553774"/>
                  </a:ext>
                </a:extLst>
              </a:tr>
              <a:tr h="44450">
                <a:tc>
                  <a:txBody>
                    <a:bodyPr/>
                    <a:lstStyle/>
                    <a:p>
                      <a:pPr>
                        <a:lnSpc>
                          <a:spcPct val="107000"/>
                        </a:lnSpc>
                        <a:spcBef>
                          <a:spcPts val="100"/>
                        </a:spcBef>
                        <a:spcAft>
                          <a:spcPts val="800"/>
                        </a:spcAft>
                      </a:pPr>
                      <a:r>
                        <a:rPr lang="en-US" sz="2000" kern="0">
                          <a:effectLst/>
                        </a:rPr>
                        <a:t>   Public, pmp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197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198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198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193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180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169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152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140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132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008316672"/>
                  </a:ext>
                </a:extLst>
              </a:tr>
              <a:tr h="50800">
                <a:tc>
                  <a:txBody>
                    <a:bodyPr/>
                    <a:lstStyle/>
                    <a:p>
                      <a:pPr>
                        <a:lnSpc>
                          <a:spcPct val="107000"/>
                        </a:lnSpc>
                        <a:spcBef>
                          <a:spcPts val="100"/>
                        </a:spcBef>
                        <a:spcAft>
                          <a:spcPts val="800"/>
                        </a:spcAft>
                      </a:pPr>
                      <a:r>
                        <a:rPr lang="en-US" sz="2000" kern="0">
                          <a:effectLst/>
                        </a:rPr>
                        <a:t>   NGO, pmp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533565592"/>
                  </a:ext>
                </a:extLst>
              </a:tr>
              <a:tr h="50800">
                <a:tc>
                  <a:txBody>
                    <a:bodyPr/>
                    <a:lstStyle/>
                    <a:p>
                      <a:pPr>
                        <a:lnSpc>
                          <a:spcPct val="107000"/>
                        </a:lnSpc>
                        <a:spcBef>
                          <a:spcPts val="100"/>
                        </a:spcBef>
                        <a:spcAft>
                          <a:spcPts val="800"/>
                        </a:spcAft>
                      </a:pPr>
                      <a:r>
                        <a:rPr lang="en-US" sz="2000" kern="0">
                          <a:effectLst/>
                        </a:rPr>
                        <a:t>   Private, pmp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dirty="0">
                          <a:effectLst/>
                        </a:rPr>
                        <a:t>1</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079023108"/>
                  </a:ext>
                </a:extLst>
              </a:tr>
            </a:tbl>
          </a:graphicData>
        </a:graphic>
      </p:graphicFrame>
      <p:pic>
        <p:nvPicPr>
          <p:cNvPr id="4" name="Picture 3">
            <a:extLst>
              <a:ext uri="{FF2B5EF4-FFF2-40B4-BE49-F238E27FC236}">
                <a16:creationId xmlns:a16="http://schemas.microsoft.com/office/drawing/2014/main" id="{F9B59136-9900-0FA0-6FDB-6753A04E58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5983684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3CD11-F10E-A17C-17AD-B58F88596B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083B46-4C15-0228-9EA8-E53F33733932}"/>
              </a:ext>
            </a:extLst>
          </p:cNvPr>
          <p:cNvSpPr>
            <a:spLocks noGrp="1"/>
          </p:cNvSpPr>
          <p:nvPr>
            <p:ph type="title"/>
          </p:nvPr>
        </p:nvSpPr>
        <p:spPr>
          <a:xfrm>
            <a:off x="838200" y="-2861"/>
            <a:ext cx="10515600" cy="1325563"/>
          </a:xfrm>
        </p:spPr>
        <p:txBody>
          <a:bodyPr>
            <a:normAutofit/>
          </a:bodyPr>
          <a:lstStyle/>
          <a:p>
            <a:pPr algn="ctr"/>
            <a:r>
              <a:rPr lang="en-US" sz="3200" b="1" dirty="0"/>
              <a:t>Figure 2.2.2(a): Prevalence Rate of Dialysis Patient (HD+PD) Malaysia by Sector, 1969-2025</a:t>
            </a:r>
            <a:endParaRPr lang="en-MY" sz="3200" b="1" dirty="0"/>
          </a:p>
        </p:txBody>
      </p:sp>
      <p:pic>
        <p:nvPicPr>
          <p:cNvPr id="3" name="Picture 2">
            <a:extLst>
              <a:ext uri="{FF2B5EF4-FFF2-40B4-BE49-F238E27FC236}">
                <a16:creationId xmlns:a16="http://schemas.microsoft.com/office/drawing/2014/main" id="{A3AE4690-AB68-715B-4936-799BAA2875C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0306" y="1322699"/>
            <a:ext cx="7028581" cy="5040000"/>
          </a:xfrm>
          <a:prstGeom prst="rect">
            <a:avLst/>
          </a:prstGeom>
          <a:noFill/>
          <a:ln>
            <a:noFill/>
          </a:ln>
        </p:spPr>
      </p:pic>
      <p:pic>
        <p:nvPicPr>
          <p:cNvPr id="4" name="Picture 3">
            <a:extLst>
              <a:ext uri="{FF2B5EF4-FFF2-40B4-BE49-F238E27FC236}">
                <a16:creationId xmlns:a16="http://schemas.microsoft.com/office/drawing/2014/main" id="{C93CC606-9E2C-2854-210F-03D8DBDE7F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7631854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BE502-33E2-D235-0F36-13A74D0806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68AC92-FBA9-6B4A-573B-7FD2326586E6}"/>
              </a:ext>
            </a:extLst>
          </p:cNvPr>
          <p:cNvSpPr>
            <a:spLocks noGrp="1"/>
          </p:cNvSpPr>
          <p:nvPr>
            <p:ph type="title"/>
          </p:nvPr>
        </p:nvSpPr>
        <p:spPr>
          <a:xfrm>
            <a:off x="838200" y="-2861"/>
            <a:ext cx="10515600" cy="1325563"/>
          </a:xfrm>
        </p:spPr>
        <p:txBody>
          <a:bodyPr>
            <a:normAutofit/>
          </a:bodyPr>
          <a:lstStyle/>
          <a:p>
            <a:pPr algn="ctr"/>
            <a:r>
              <a:rPr lang="en-US" sz="3200" b="1" dirty="0"/>
              <a:t>Figure 2.2.2(b): Prevalence Rate of HD and PD Patient in Malaysia by Sector, 1969-2025</a:t>
            </a:r>
            <a:endParaRPr lang="en-MY" sz="3200" b="1" dirty="0"/>
          </a:p>
        </p:txBody>
      </p:sp>
      <p:pic>
        <p:nvPicPr>
          <p:cNvPr id="3" name="Picture 2">
            <a:extLst>
              <a:ext uri="{FF2B5EF4-FFF2-40B4-BE49-F238E27FC236}">
                <a16:creationId xmlns:a16="http://schemas.microsoft.com/office/drawing/2014/main" id="{6729C2C5-5884-4769-34B3-97F166E43D5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0306" y="1322699"/>
            <a:ext cx="7028581" cy="5040000"/>
          </a:xfrm>
          <a:prstGeom prst="rect">
            <a:avLst/>
          </a:prstGeom>
          <a:noFill/>
          <a:ln>
            <a:noFill/>
          </a:ln>
        </p:spPr>
      </p:pic>
      <p:pic>
        <p:nvPicPr>
          <p:cNvPr id="4" name="Picture 3">
            <a:extLst>
              <a:ext uri="{FF2B5EF4-FFF2-40B4-BE49-F238E27FC236}">
                <a16:creationId xmlns:a16="http://schemas.microsoft.com/office/drawing/2014/main" id="{787040A3-5C08-8440-CE0D-F7DB0207E3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5683554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2AB3F-255F-59A9-BB66-D3655093AC1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827FCDE-7898-0F1A-68C1-29F5D32998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8472" y="6362067"/>
            <a:ext cx="3451442" cy="505625"/>
          </a:xfrm>
          <a:prstGeom prst="rect">
            <a:avLst/>
          </a:prstGeom>
        </p:spPr>
      </p:pic>
      <p:sp>
        <p:nvSpPr>
          <p:cNvPr id="2" name="Title 1">
            <a:extLst>
              <a:ext uri="{FF2B5EF4-FFF2-40B4-BE49-F238E27FC236}">
                <a16:creationId xmlns:a16="http://schemas.microsoft.com/office/drawing/2014/main" id="{E98B6182-7B1C-8139-4AB5-FE6AE79B5A05}"/>
              </a:ext>
            </a:extLst>
          </p:cNvPr>
          <p:cNvSpPr>
            <a:spLocks noGrp="1"/>
          </p:cNvSpPr>
          <p:nvPr>
            <p:ph type="title"/>
          </p:nvPr>
        </p:nvSpPr>
        <p:spPr>
          <a:xfrm>
            <a:off x="838200" y="-2861"/>
            <a:ext cx="10515600" cy="1325563"/>
          </a:xfrm>
        </p:spPr>
        <p:txBody>
          <a:bodyPr>
            <a:normAutofit/>
          </a:bodyPr>
          <a:lstStyle/>
          <a:p>
            <a:pPr algn="ctr"/>
            <a:r>
              <a:rPr lang="en-US" sz="3200" b="1" dirty="0"/>
              <a:t>Table 2.2.3: Distribution of Dialysis Patients by Modality and Region 2016-2025</a:t>
            </a:r>
            <a:endParaRPr lang="en-MY" sz="3200" b="1" dirty="0"/>
          </a:p>
        </p:txBody>
      </p:sp>
      <p:graphicFrame>
        <p:nvGraphicFramePr>
          <p:cNvPr id="6" name="Table 5">
            <a:extLst>
              <a:ext uri="{FF2B5EF4-FFF2-40B4-BE49-F238E27FC236}">
                <a16:creationId xmlns:a16="http://schemas.microsoft.com/office/drawing/2014/main" id="{6B0F7838-CED1-61F6-30AE-68B08AE9268F}"/>
              </a:ext>
            </a:extLst>
          </p:cNvPr>
          <p:cNvGraphicFramePr>
            <a:graphicFrameLocks noGrp="1"/>
          </p:cNvGraphicFramePr>
          <p:nvPr>
            <p:extLst>
              <p:ext uri="{D42A27DB-BD31-4B8C-83A1-F6EECF244321}">
                <p14:modId xmlns:p14="http://schemas.microsoft.com/office/powerpoint/2010/main" val="2719459421"/>
              </p:ext>
            </p:extLst>
          </p:nvPr>
        </p:nvGraphicFramePr>
        <p:xfrm>
          <a:off x="341998" y="1070484"/>
          <a:ext cx="11508002" cy="5454650"/>
        </p:xfrm>
        <a:graphic>
          <a:graphicData uri="http://schemas.openxmlformats.org/drawingml/2006/table">
            <a:tbl>
              <a:tblPr firstRow="1" firstCol="1" bandRow="1">
                <a:tableStyleId>{93296810-A885-4BE3-A3E7-6D5BEEA58F35}</a:tableStyleId>
              </a:tblPr>
              <a:tblGrid>
                <a:gridCol w="2736153">
                  <a:extLst>
                    <a:ext uri="{9D8B030D-6E8A-4147-A177-3AD203B41FA5}">
                      <a16:colId xmlns:a16="http://schemas.microsoft.com/office/drawing/2014/main" val="2089042310"/>
                    </a:ext>
                  </a:extLst>
                </a:gridCol>
                <a:gridCol w="875107">
                  <a:extLst>
                    <a:ext uri="{9D8B030D-6E8A-4147-A177-3AD203B41FA5}">
                      <a16:colId xmlns:a16="http://schemas.microsoft.com/office/drawing/2014/main" val="4191992965"/>
                    </a:ext>
                  </a:extLst>
                </a:gridCol>
                <a:gridCol w="876261">
                  <a:extLst>
                    <a:ext uri="{9D8B030D-6E8A-4147-A177-3AD203B41FA5}">
                      <a16:colId xmlns:a16="http://schemas.microsoft.com/office/drawing/2014/main" val="2302429016"/>
                    </a:ext>
                  </a:extLst>
                </a:gridCol>
                <a:gridCol w="876261">
                  <a:extLst>
                    <a:ext uri="{9D8B030D-6E8A-4147-A177-3AD203B41FA5}">
                      <a16:colId xmlns:a16="http://schemas.microsoft.com/office/drawing/2014/main" val="53952155"/>
                    </a:ext>
                  </a:extLst>
                </a:gridCol>
                <a:gridCol w="877416">
                  <a:extLst>
                    <a:ext uri="{9D8B030D-6E8A-4147-A177-3AD203B41FA5}">
                      <a16:colId xmlns:a16="http://schemas.microsoft.com/office/drawing/2014/main" val="3208166163"/>
                    </a:ext>
                  </a:extLst>
                </a:gridCol>
                <a:gridCol w="878570">
                  <a:extLst>
                    <a:ext uri="{9D8B030D-6E8A-4147-A177-3AD203B41FA5}">
                      <a16:colId xmlns:a16="http://schemas.microsoft.com/office/drawing/2014/main" val="1782437513"/>
                    </a:ext>
                  </a:extLst>
                </a:gridCol>
                <a:gridCol w="877416">
                  <a:extLst>
                    <a:ext uri="{9D8B030D-6E8A-4147-A177-3AD203B41FA5}">
                      <a16:colId xmlns:a16="http://schemas.microsoft.com/office/drawing/2014/main" val="1834681104"/>
                    </a:ext>
                  </a:extLst>
                </a:gridCol>
                <a:gridCol w="877416">
                  <a:extLst>
                    <a:ext uri="{9D8B030D-6E8A-4147-A177-3AD203B41FA5}">
                      <a16:colId xmlns:a16="http://schemas.microsoft.com/office/drawing/2014/main" val="531556777"/>
                    </a:ext>
                  </a:extLst>
                </a:gridCol>
                <a:gridCol w="877416">
                  <a:extLst>
                    <a:ext uri="{9D8B030D-6E8A-4147-A177-3AD203B41FA5}">
                      <a16:colId xmlns:a16="http://schemas.microsoft.com/office/drawing/2014/main" val="1606827470"/>
                    </a:ext>
                  </a:extLst>
                </a:gridCol>
                <a:gridCol w="877416">
                  <a:extLst>
                    <a:ext uri="{9D8B030D-6E8A-4147-A177-3AD203B41FA5}">
                      <a16:colId xmlns:a16="http://schemas.microsoft.com/office/drawing/2014/main" val="2113961689"/>
                    </a:ext>
                  </a:extLst>
                </a:gridCol>
                <a:gridCol w="878570">
                  <a:extLst>
                    <a:ext uri="{9D8B030D-6E8A-4147-A177-3AD203B41FA5}">
                      <a16:colId xmlns:a16="http://schemas.microsoft.com/office/drawing/2014/main" val="3175945060"/>
                    </a:ext>
                  </a:extLst>
                </a:gridCol>
              </a:tblGrid>
              <a:tr h="50800">
                <a:tc>
                  <a:txBody>
                    <a:bodyPr/>
                    <a:lstStyle/>
                    <a:p>
                      <a:pPr>
                        <a:lnSpc>
                          <a:spcPct val="107000"/>
                        </a:lnSpc>
                        <a:spcAft>
                          <a:spcPts val="80"/>
                        </a:spcAft>
                      </a:pPr>
                      <a:r>
                        <a:rPr lang="en-US" sz="1400" kern="0">
                          <a:effectLst/>
                        </a:rPr>
                        <a:t>Year</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2018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extLst>
                  <a:ext uri="{0D108BD9-81ED-4DB2-BD59-A6C34878D82A}">
                    <a16:rowId xmlns:a16="http://schemas.microsoft.com/office/drawing/2014/main" val="84350268"/>
                  </a:ext>
                </a:extLst>
              </a:tr>
              <a:tr h="50800">
                <a:tc>
                  <a:txBody>
                    <a:bodyPr/>
                    <a:lstStyle/>
                    <a:p>
                      <a:pPr>
                        <a:lnSpc>
                          <a:spcPct val="107000"/>
                        </a:lnSpc>
                        <a:spcAft>
                          <a:spcPts val="80"/>
                        </a:spcAft>
                      </a:pPr>
                      <a:r>
                        <a:rPr lang="en-US" sz="1400" kern="0">
                          <a:effectLst/>
                        </a:rPr>
                        <a:t>New Dialysis patients</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9905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10056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10446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10087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9434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9492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9499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8554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8089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8110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083795943"/>
                  </a:ext>
                </a:extLst>
              </a:tr>
              <a:tr h="50800">
                <a:tc>
                  <a:txBody>
                    <a:bodyPr/>
                    <a:lstStyle/>
                    <a:p>
                      <a:pPr>
                        <a:lnSpc>
                          <a:spcPct val="107000"/>
                        </a:lnSpc>
                        <a:spcAft>
                          <a:spcPts val="80"/>
                        </a:spcAft>
                      </a:pPr>
                      <a:r>
                        <a:rPr lang="en-US" sz="1400" kern="0">
                          <a:effectLst/>
                        </a:rPr>
                        <a:t>   % West Coast</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72.3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72.8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72.8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75.1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75.3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75.0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253217782"/>
                  </a:ext>
                </a:extLst>
              </a:tr>
              <a:tr h="50800">
                <a:tc>
                  <a:txBody>
                    <a:bodyPr/>
                    <a:lstStyle/>
                    <a:p>
                      <a:pPr>
                        <a:lnSpc>
                          <a:spcPct val="107000"/>
                        </a:lnSpc>
                        <a:spcAft>
                          <a:spcPts val="80"/>
                        </a:spcAft>
                      </a:pPr>
                      <a:r>
                        <a:rPr lang="en-US" sz="1400" kern="0">
                          <a:effectLst/>
                        </a:rPr>
                        <a:t>   % East Coast</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14.3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291790615"/>
                  </a:ext>
                </a:extLst>
              </a:tr>
              <a:tr h="50800">
                <a:tc>
                  <a:txBody>
                    <a:bodyPr/>
                    <a:lstStyle/>
                    <a:p>
                      <a:pPr>
                        <a:lnSpc>
                          <a:spcPct val="107000"/>
                        </a:lnSpc>
                        <a:spcAft>
                          <a:spcPts val="80"/>
                        </a:spcAft>
                      </a:pPr>
                      <a:r>
                        <a:rPr lang="en-US" sz="1400" kern="0">
                          <a:effectLst/>
                        </a:rPr>
                        <a:t>   % East Msia</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401770476"/>
                  </a:ext>
                </a:extLst>
              </a:tr>
              <a:tr h="50800">
                <a:tc>
                  <a:txBody>
                    <a:bodyPr/>
                    <a:lstStyle/>
                    <a:p>
                      <a:pPr>
                        <a:lnSpc>
                          <a:spcPct val="107000"/>
                        </a:lnSpc>
                        <a:spcAft>
                          <a:spcPts val="80"/>
                        </a:spcAft>
                      </a:pPr>
                      <a:r>
                        <a:rPr lang="en-US" sz="1400" kern="0">
                          <a:effectLst/>
                        </a:rPr>
                        <a:t>New HD patients</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8089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8249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8479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8170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7738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7923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8066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6955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7104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943585158"/>
                  </a:ext>
                </a:extLst>
              </a:tr>
              <a:tr h="50800">
                <a:tc>
                  <a:txBody>
                    <a:bodyPr/>
                    <a:lstStyle/>
                    <a:p>
                      <a:pPr>
                        <a:lnSpc>
                          <a:spcPct val="107000"/>
                        </a:lnSpc>
                        <a:spcAft>
                          <a:spcPts val="80"/>
                        </a:spcAft>
                      </a:pPr>
                      <a:r>
                        <a:rPr lang="en-US" sz="1400" kern="0">
                          <a:effectLst/>
                        </a:rPr>
                        <a:t>   % West Coast</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74.3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75.3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76.9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75.5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75.6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75.3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994056810"/>
                  </a:ext>
                </a:extLst>
              </a:tr>
              <a:tr h="50800">
                <a:tc>
                  <a:txBody>
                    <a:bodyPr/>
                    <a:lstStyle/>
                    <a:p>
                      <a:pPr>
                        <a:lnSpc>
                          <a:spcPct val="107000"/>
                        </a:lnSpc>
                        <a:spcAft>
                          <a:spcPts val="80"/>
                        </a:spcAft>
                      </a:pPr>
                      <a:r>
                        <a:rPr lang="en-US" sz="1400" kern="0">
                          <a:effectLst/>
                        </a:rPr>
                        <a:t>   % East Coast</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14.6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184214711"/>
                  </a:ext>
                </a:extLst>
              </a:tr>
              <a:tr h="50800">
                <a:tc>
                  <a:txBody>
                    <a:bodyPr/>
                    <a:lstStyle/>
                    <a:p>
                      <a:pPr>
                        <a:lnSpc>
                          <a:spcPct val="107000"/>
                        </a:lnSpc>
                        <a:spcAft>
                          <a:spcPts val="80"/>
                        </a:spcAft>
                      </a:pPr>
                      <a:r>
                        <a:rPr lang="en-US" sz="1400" kern="0">
                          <a:effectLst/>
                        </a:rPr>
                        <a:t>   % East Msia</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11.1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9.9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650251249"/>
                  </a:ext>
                </a:extLst>
              </a:tr>
              <a:tr h="50800">
                <a:tc>
                  <a:txBody>
                    <a:bodyPr/>
                    <a:lstStyle/>
                    <a:p>
                      <a:pPr>
                        <a:lnSpc>
                          <a:spcPct val="107000"/>
                        </a:lnSpc>
                        <a:spcAft>
                          <a:spcPts val="80"/>
                        </a:spcAft>
                      </a:pPr>
                      <a:r>
                        <a:rPr lang="en-US" sz="1400" kern="0">
                          <a:effectLst/>
                        </a:rPr>
                        <a:t>New PD patients</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1816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1807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1967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1696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1569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1433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1006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914518185"/>
                  </a:ext>
                </a:extLst>
              </a:tr>
              <a:tr h="50800">
                <a:tc>
                  <a:txBody>
                    <a:bodyPr/>
                    <a:lstStyle/>
                    <a:p>
                      <a:pPr>
                        <a:lnSpc>
                          <a:spcPct val="107000"/>
                        </a:lnSpc>
                        <a:spcAft>
                          <a:spcPts val="80"/>
                        </a:spcAft>
                      </a:pPr>
                      <a:r>
                        <a:rPr lang="en-US" sz="1400" kern="0">
                          <a:effectLst/>
                        </a:rPr>
                        <a:t>   % West Coast</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63.3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61.0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64.2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65.2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64.2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65.7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68.9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69.6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945505479"/>
                  </a:ext>
                </a:extLst>
              </a:tr>
              <a:tr h="50800">
                <a:tc>
                  <a:txBody>
                    <a:bodyPr/>
                    <a:lstStyle/>
                    <a:p>
                      <a:pPr>
                        <a:lnSpc>
                          <a:spcPct val="107000"/>
                        </a:lnSpc>
                        <a:spcAft>
                          <a:spcPts val="80"/>
                        </a:spcAft>
                      </a:pPr>
                      <a:r>
                        <a:rPr lang="en-US" sz="1400" kern="0">
                          <a:effectLst/>
                        </a:rPr>
                        <a:t>   % East Coast</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13.1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17.6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473581184"/>
                  </a:ext>
                </a:extLst>
              </a:tr>
              <a:tr h="50800">
                <a:tc>
                  <a:txBody>
                    <a:bodyPr/>
                    <a:lstStyle/>
                    <a:p>
                      <a:pPr>
                        <a:lnSpc>
                          <a:spcPct val="107000"/>
                        </a:lnSpc>
                        <a:spcAft>
                          <a:spcPts val="80"/>
                        </a:spcAft>
                      </a:pPr>
                      <a:r>
                        <a:rPr lang="en-US" sz="1400" kern="0">
                          <a:effectLst/>
                        </a:rPr>
                        <a:t>   % East Msia</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23.7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25.1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17.5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68326286"/>
                  </a:ext>
                </a:extLst>
              </a:tr>
              <a:tr h="50800">
                <a:tc>
                  <a:txBody>
                    <a:bodyPr/>
                    <a:lstStyle/>
                    <a:p>
                      <a:pPr>
                        <a:lnSpc>
                          <a:spcPct val="107000"/>
                        </a:lnSpc>
                        <a:spcAft>
                          <a:spcPts val="80"/>
                        </a:spcAft>
                      </a:pPr>
                      <a:r>
                        <a:rPr lang="en-US" sz="1400" kern="0">
                          <a:effectLst/>
                        </a:rPr>
                        <a:t>Dialysing at 31</a:t>
                      </a:r>
                      <a:r>
                        <a:rPr lang="en-US" sz="1400" kern="0" baseline="30000">
                          <a:effectLst/>
                        </a:rPr>
                        <a:t>st</a:t>
                      </a:r>
                      <a:r>
                        <a:rPr lang="en-US" sz="1400" kern="0">
                          <a:effectLst/>
                        </a:rPr>
                        <a:t> Dec</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57638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56149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54662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52221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50559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50412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47498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44758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42550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40603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4042298708"/>
                  </a:ext>
                </a:extLst>
              </a:tr>
              <a:tr h="50800">
                <a:tc>
                  <a:txBody>
                    <a:bodyPr/>
                    <a:lstStyle/>
                    <a:p>
                      <a:pPr>
                        <a:lnSpc>
                          <a:spcPct val="107000"/>
                        </a:lnSpc>
                        <a:spcAft>
                          <a:spcPts val="80"/>
                        </a:spcAft>
                      </a:pPr>
                      <a:r>
                        <a:rPr lang="en-US" sz="1400" kern="0">
                          <a:effectLst/>
                        </a:rPr>
                        <a:t>   % West Coast</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72.9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75.1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75.5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76.0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928302310"/>
                  </a:ext>
                </a:extLst>
              </a:tr>
              <a:tr h="50800">
                <a:tc>
                  <a:txBody>
                    <a:bodyPr/>
                    <a:lstStyle/>
                    <a:p>
                      <a:pPr>
                        <a:lnSpc>
                          <a:spcPct val="107000"/>
                        </a:lnSpc>
                        <a:spcAft>
                          <a:spcPts val="80"/>
                        </a:spcAft>
                      </a:pPr>
                      <a:r>
                        <a:rPr lang="en-US" sz="1400" kern="0">
                          <a:effectLst/>
                        </a:rPr>
                        <a:t>   % East Coast</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13.2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898787622"/>
                  </a:ext>
                </a:extLst>
              </a:tr>
              <a:tr h="50800">
                <a:tc>
                  <a:txBody>
                    <a:bodyPr/>
                    <a:lstStyle/>
                    <a:p>
                      <a:pPr>
                        <a:lnSpc>
                          <a:spcPct val="107000"/>
                        </a:lnSpc>
                        <a:spcAft>
                          <a:spcPts val="80"/>
                        </a:spcAft>
                      </a:pPr>
                      <a:r>
                        <a:rPr lang="en-US" sz="1400" kern="0">
                          <a:effectLst/>
                        </a:rPr>
                        <a:t>   % East Msia</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14.0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090093700"/>
                  </a:ext>
                </a:extLst>
              </a:tr>
              <a:tr h="50800">
                <a:tc>
                  <a:txBody>
                    <a:bodyPr/>
                    <a:lstStyle/>
                    <a:p>
                      <a:pPr>
                        <a:lnSpc>
                          <a:spcPct val="107000"/>
                        </a:lnSpc>
                        <a:spcAft>
                          <a:spcPts val="80"/>
                        </a:spcAft>
                      </a:pPr>
                      <a:r>
                        <a:rPr lang="en-US" sz="1400" kern="0">
                          <a:effectLst/>
                        </a:rPr>
                        <a:t>HD patients at 31</a:t>
                      </a:r>
                      <a:r>
                        <a:rPr lang="en-US" sz="1400" kern="0" baseline="30000">
                          <a:effectLst/>
                        </a:rPr>
                        <a:t>st</a:t>
                      </a:r>
                      <a:r>
                        <a:rPr lang="en-US" sz="1400" kern="0">
                          <a:effectLst/>
                        </a:rPr>
                        <a:t> Dec</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50833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49339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47979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45859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44633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44883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42516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40194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38264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36626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527211970"/>
                  </a:ext>
                </a:extLst>
              </a:tr>
              <a:tr h="50800">
                <a:tc>
                  <a:txBody>
                    <a:bodyPr/>
                    <a:lstStyle/>
                    <a:p>
                      <a:pPr>
                        <a:lnSpc>
                          <a:spcPct val="107000"/>
                        </a:lnSpc>
                        <a:spcAft>
                          <a:spcPts val="80"/>
                        </a:spcAft>
                      </a:pPr>
                      <a:r>
                        <a:rPr lang="en-US" sz="1400" kern="0">
                          <a:effectLst/>
                        </a:rPr>
                        <a:t>   % West Coast</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73.9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75.3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75.6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76.1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591955221"/>
                  </a:ext>
                </a:extLst>
              </a:tr>
              <a:tr h="50800">
                <a:tc>
                  <a:txBody>
                    <a:bodyPr/>
                    <a:lstStyle/>
                    <a:p>
                      <a:pPr>
                        <a:lnSpc>
                          <a:spcPct val="107000"/>
                        </a:lnSpc>
                        <a:spcAft>
                          <a:spcPts val="80"/>
                        </a:spcAft>
                      </a:pPr>
                      <a:r>
                        <a:rPr lang="en-US" sz="1400" kern="0">
                          <a:effectLst/>
                        </a:rPr>
                        <a:t>   % East Coast</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13.2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501116291"/>
                  </a:ext>
                </a:extLst>
              </a:tr>
              <a:tr h="50800">
                <a:tc>
                  <a:txBody>
                    <a:bodyPr/>
                    <a:lstStyle/>
                    <a:p>
                      <a:pPr>
                        <a:lnSpc>
                          <a:spcPct val="107000"/>
                        </a:lnSpc>
                        <a:spcAft>
                          <a:spcPts val="80"/>
                        </a:spcAft>
                      </a:pPr>
                      <a:r>
                        <a:rPr lang="en-US" sz="1400" kern="0">
                          <a:effectLst/>
                        </a:rPr>
                        <a:t>   % East Msia</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781382549"/>
                  </a:ext>
                </a:extLst>
              </a:tr>
              <a:tr h="50800">
                <a:tc>
                  <a:txBody>
                    <a:bodyPr/>
                    <a:lstStyle/>
                    <a:p>
                      <a:pPr>
                        <a:lnSpc>
                          <a:spcPct val="107000"/>
                        </a:lnSpc>
                        <a:spcAft>
                          <a:spcPts val="80"/>
                        </a:spcAft>
                      </a:pPr>
                      <a:r>
                        <a:rPr lang="en-US" sz="1400" kern="0">
                          <a:effectLst/>
                        </a:rPr>
                        <a:t>PD patients at 31</a:t>
                      </a:r>
                      <a:r>
                        <a:rPr lang="en-US" sz="1400" kern="0" baseline="30000">
                          <a:effectLst/>
                        </a:rPr>
                        <a:t>st</a:t>
                      </a:r>
                      <a:r>
                        <a:rPr lang="en-US" sz="1400" kern="0">
                          <a:effectLst/>
                        </a:rPr>
                        <a:t> Dec</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6805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6810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6683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6362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5926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5529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4982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4564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4286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3977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671129855"/>
                  </a:ext>
                </a:extLst>
              </a:tr>
              <a:tr h="167640">
                <a:tc>
                  <a:txBody>
                    <a:bodyPr/>
                    <a:lstStyle/>
                    <a:p>
                      <a:pPr>
                        <a:lnSpc>
                          <a:spcPct val="107000"/>
                        </a:lnSpc>
                        <a:spcAft>
                          <a:spcPts val="80"/>
                        </a:spcAft>
                      </a:pPr>
                      <a:r>
                        <a:rPr lang="en-US" sz="1400" kern="0">
                          <a:effectLst/>
                        </a:rPr>
                        <a:t>   % West Coast</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65.4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66.0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66.8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67.5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68.6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70.9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617346612"/>
                  </a:ext>
                </a:extLst>
              </a:tr>
              <a:tr h="167640">
                <a:tc>
                  <a:txBody>
                    <a:bodyPr/>
                    <a:lstStyle/>
                    <a:p>
                      <a:pPr>
                        <a:lnSpc>
                          <a:spcPct val="107000"/>
                        </a:lnSpc>
                        <a:spcAft>
                          <a:spcPts val="80"/>
                        </a:spcAft>
                      </a:pPr>
                      <a:r>
                        <a:rPr lang="en-US" sz="1400" kern="0">
                          <a:effectLst/>
                        </a:rPr>
                        <a:t>   % East Coast</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05515236"/>
                  </a:ext>
                </a:extLst>
              </a:tr>
              <a:tr h="167640">
                <a:tc>
                  <a:txBody>
                    <a:bodyPr/>
                    <a:lstStyle/>
                    <a:p>
                      <a:pPr>
                        <a:lnSpc>
                          <a:spcPct val="107000"/>
                        </a:lnSpc>
                        <a:spcAft>
                          <a:spcPts val="80"/>
                        </a:spcAft>
                      </a:pPr>
                      <a:r>
                        <a:rPr lang="en-US" sz="1400" kern="0">
                          <a:effectLst/>
                        </a:rPr>
                        <a:t>   % East Msia</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17.3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dirty="0">
                          <a:effectLst/>
                        </a:rPr>
                        <a:t>9.6</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718547308"/>
                  </a:ext>
                </a:extLst>
              </a:tr>
            </a:tbl>
          </a:graphicData>
        </a:graphic>
      </p:graphicFrame>
    </p:spTree>
    <p:extLst>
      <p:ext uri="{BB962C8B-B14F-4D97-AF65-F5344CB8AC3E}">
        <p14:creationId xmlns:p14="http://schemas.microsoft.com/office/powerpoint/2010/main" val="4309028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A56EA-2E2C-2B8E-0E6B-AEA3FEFBB9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534FFD-480A-FC0D-5967-9D425C352A3A}"/>
              </a:ext>
            </a:extLst>
          </p:cNvPr>
          <p:cNvSpPr>
            <a:spLocks noGrp="1"/>
          </p:cNvSpPr>
          <p:nvPr>
            <p:ph type="title"/>
          </p:nvPr>
        </p:nvSpPr>
        <p:spPr>
          <a:xfrm>
            <a:off x="838200" y="-2861"/>
            <a:ext cx="10515600" cy="1325563"/>
          </a:xfrm>
        </p:spPr>
        <p:txBody>
          <a:bodyPr>
            <a:normAutofit/>
          </a:bodyPr>
          <a:lstStyle/>
          <a:p>
            <a:pPr algn="ctr"/>
            <a:r>
              <a:rPr lang="en-US" sz="3200" b="1" dirty="0"/>
              <a:t>Figure 2.2.3: Distribution of Dialysis Patients by Modality and Region 1969-2025</a:t>
            </a:r>
            <a:endParaRPr lang="en-MY" sz="3200" b="1" dirty="0"/>
          </a:p>
        </p:txBody>
      </p:sp>
      <p:sp>
        <p:nvSpPr>
          <p:cNvPr id="4" name="TextBox 3">
            <a:extLst>
              <a:ext uri="{FF2B5EF4-FFF2-40B4-BE49-F238E27FC236}">
                <a16:creationId xmlns:a16="http://schemas.microsoft.com/office/drawing/2014/main" id="{35AEC768-B866-088B-5512-4855240B59DF}"/>
              </a:ext>
            </a:extLst>
          </p:cNvPr>
          <p:cNvSpPr txBox="1"/>
          <p:nvPr/>
        </p:nvSpPr>
        <p:spPr>
          <a:xfrm>
            <a:off x="342000" y="1321200"/>
            <a:ext cx="6094140" cy="369332"/>
          </a:xfrm>
          <a:prstGeom prst="rect">
            <a:avLst/>
          </a:prstGeom>
          <a:noFill/>
        </p:spPr>
        <p:txBody>
          <a:bodyPr wrap="square">
            <a:spAutoFit/>
          </a:bodyPr>
          <a:lstStyle/>
          <a:p>
            <a:r>
              <a:rPr lang="en-MY" sz="1800" kern="100" dirty="0">
                <a:effectLst/>
                <a:latin typeface="Calibri" panose="020F0502020204030204" pitchFamily="34" charset="0"/>
                <a:ea typeface="Calibri" panose="020F0502020204030204" pitchFamily="34" charset="0"/>
              </a:rPr>
              <a:t>(</a:t>
            </a:r>
            <a:r>
              <a:rPr lang="en-MY" sz="1800" kern="100" dirty="0" err="1">
                <a:effectLst/>
                <a:latin typeface="Calibri" panose="020F0502020204030204" pitchFamily="34" charset="0"/>
                <a:ea typeface="Calibri" panose="020F0502020204030204" pitchFamily="34" charset="0"/>
              </a:rPr>
              <a:t>i</a:t>
            </a:r>
            <a:r>
              <a:rPr lang="en-MY" sz="1800" kern="100" dirty="0">
                <a:effectLst/>
                <a:latin typeface="Calibri" panose="020F0502020204030204" pitchFamily="34" charset="0"/>
                <a:ea typeface="Calibri" panose="020F0502020204030204" pitchFamily="34" charset="0"/>
              </a:rPr>
              <a:t>) New Dialysis Patients</a:t>
            </a:r>
            <a:endParaRPr lang="en-MY" dirty="0"/>
          </a:p>
        </p:txBody>
      </p:sp>
      <p:sp>
        <p:nvSpPr>
          <p:cNvPr id="6" name="TextBox 5">
            <a:extLst>
              <a:ext uri="{FF2B5EF4-FFF2-40B4-BE49-F238E27FC236}">
                <a16:creationId xmlns:a16="http://schemas.microsoft.com/office/drawing/2014/main" id="{437DAE8B-8B94-257E-E111-1B882D027EDE}"/>
              </a:ext>
            </a:extLst>
          </p:cNvPr>
          <p:cNvSpPr txBox="1"/>
          <p:nvPr/>
        </p:nvSpPr>
        <p:spPr>
          <a:xfrm>
            <a:off x="6084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(ii) ESKD Patients at 31st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54D06C84-4363-5407-3BD6-0D56D246002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2639" y="2015997"/>
            <a:ext cx="5522457" cy="3960000"/>
          </a:xfrm>
          <a:prstGeom prst="rect">
            <a:avLst/>
          </a:prstGeom>
          <a:noFill/>
          <a:ln>
            <a:noFill/>
          </a:ln>
        </p:spPr>
      </p:pic>
      <p:pic>
        <p:nvPicPr>
          <p:cNvPr id="7" name="Picture 6">
            <a:extLst>
              <a:ext uri="{FF2B5EF4-FFF2-40B4-BE49-F238E27FC236}">
                <a16:creationId xmlns:a16="http://schemas.microsoft.com/office/drawing/2014/main" id="{61732042-8665-CB48-BA54-8C1654369BE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84000" y="2015996"/>
            <a:ext cx="5522457" cy="3960000"/>
          </a:xfrm>
          <a:prstGeom prst="rect">
            <a:avLst/>
          </a:prstGeom>
          <a:noFill/>
          <a:ln>
            <a:noFill/>
          </a:ln>
        </p:spPr>
      </p:pic>
      <p:pic>
        <p:nvPicPr>
          <p:cNvPr id="5" name="Picture 4">
            <a:extLst>
              <a:ext uri="{FF2B5EF4-FFF2-40B4-BE49-F238E27FC236}">
                <a16:creationId xmlns:a16="http://schemas.microsoft.com/office/drawing/2014/main" id="{282F9650-E7ED-0143-9345-A4AC950C6B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26651382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E638E-79AC-466F-B244-4A42D351CE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1722CF-D522-4576-C7CE-EAC3CB117ABC}"/>
              </a:ext>
            </a:extLst>
          </p:cNvPr>
          <p:cNvSpPr>
            <a:spLocks noGrp="1"/>
          </p:cNvSpPr>
          <p:nvPr>
            <p:ph type="title"/>
          </p:nvPr>
        </p:nvSpPr>
        <p:spPr>
          <a:xfrm>
            <a:off x="838200" y="-2861"/>
            <a:ext cx="10515600" cy="1325563"/>
          </a:xfrm>
        </p:spPr>
        <p:txBody>
          <a:bodyPr>
            <a:normAutofit/>
          </a:bodyPr>
          <a:lstStyle/>
          <a:p>
            <a:pPr algn="ctr"/>
            <a:r>
              <a:rPr lang="en-US" sz="3200" b="1" dirty="0"/>
              <a:t>Table 2.2.4: Number and Prevalence Rate of Dialysis Patients (HD &amp; PD) in Malaysia by State and Sector, 2021-2025</a:t>
            </a:r>
            <a:endParaRPr lang="en-MY" sz="3200" b="1" dirty="0"/>
          </a:p>
        </p:txBody>
      </p:sp>
      <p:graphicFrame>
        <p:nvGraphicFramePr>
          <p:cNvPr id="5" name="Table 4">
            <a:extLst>
              <a:ext uri="{FF2B5EF4-FFF2-40B4-BE49-F238E27FC236}">
                <a16:creationId xmlns:a16="http://schemas.microsoft.com/office/drawing/2014/main" id="{A8D88A39-33B0-CD53-1987-47A9978425CD}"/>
              </a:ext>
            </a:extLst>
          </p:cNvPr>
          <p:cNvGraphicFramePr>
            <a:graphicFrameLocks noGrp="1"/>
          </p:cNvGraphicFramePr>
          <p:nvPr>
            <p:extLst>
              <p:ext uri="{D42A27DB-BD31-4B8C-83A1-F6EECF244321}">
                <p14:modId xmlns:p14="http://schemas.microsoft.com/office/powerpoint/2010/main" val="3147397511"/>
              </p:ext>
            </p:extLst>
          </p:nvPr>
        </p:nvGraphicFramePr>
        <p:xfrm>
          <a:off x="341998" y="1321200"/>
          <a:ext cx="5754000" cy="5237643"/>
        </p:xfrm>
        <a:graphic>
          <a:graphicData uri="http://schemas.openxmlformats.org/drawingml/2006/table">
            <a:tbl>
              <a:tblPr firstRow="1" firstCol="1" bandRow="1">
                <a:tableStyleId>{93296810-A885-4BE3-A3E7-6D5BEEA58F35}</a:tableStyleId>
              </a:tblPr>
              <a:tblGrid>
                <a:gridCol w="998287">
                  <a:extLst>
                    <a:ext uri="{9D8B030D-6E8A-4147-A177-3AD203B41FA5}">
                      <a16:colId xmlns:a16="http://schemas.microsoft.com/office/drawing/2014/main" val="2569662349"/>
                    </a:ext>
                  </a:extLst>
                </a:gridCol>
                <a:gridCol w="501041">
                  <a:extLst>
                    <a:ext uri="{9D8B030D-6E8A-4147-A177-3AD203B41FA5}">
                      <a16:colId xmlns:a16="http://schemas.microsoft.com/office/drawing/2014/main" val="1282447514"/>
                    </a:ext>
                  </a:extLst>
                </a:gridCol>
                <a:gridCol w="450937">
                  <a:extLst>
                    <a:ext uri="{9D8B030D-6E8A-4147-A177-3AD203B41FA5}">
                      <a16:colId xmlns:a16="http://schemas.microsoft.com/office/drawing/2014/main" val="2002670961"/>
                    </a:ext>
                  </a:extLst>
                </a:gridCol>
                <a:gridCol w="425885">
                  <a:extLst>
                    <a:ext uri="{9D8B030D-6E8A-4147-A177-3AD203B41FA5}">
                      <a16:colId xmlns:a16="http://schemas.microsoft.com/office/drawing/2014/main" val="3672913171"/>
                    </a:ext>
                  </a:extLst>
                </a:gridCol>
                <a:gridCol w="413359">
                  <a:extLst>
                    <a:ext uri="{9D8B030D-6E8A-4147-A177-3AD203B41FA5}">
                      <a16:colId xmlns:a16="http://schemas.microsoft.com/office/drawing/2014/main" val="2940214665"/>
                    </a:ext>
                  </a:extLst>
                </a:gridCol>
                <a:gridCol w="388307">
                  <a:extLst>
                    <a:ext uri="{9D8B030D-6E8A-4147-A177-3AD203B41FA5}">
                      <a16:colId xmlns:a16="http://schemas.microsoft.com/office/drawing/2014/main" val="3679545573"/>
                    </a:ext>
                  </a:extLst>
                </a:gridCol>
                <a:gridCol w="463463">
                  <a:extLst>
                    <a:ext uri="{9D8B030D-6E8A-4147-A177-3AD203B41FA5}">
                      <a16:colId xmlns:a16="http://schemas.microsoft.com/office/drawing/2014/main" val="1949025221"/>
                    </a:ext>
                  </a:extLst>
                </a:gridCol>
                <a:gridCol w="425885">
                  <a:extLst>
                    <a:ext uri="{9D8B030D-6E8A-4147-A177-3AD203B41FA5}">
                      <a16:colId xmlns:a16="http://schemas.microsoft.com/office/drawing/2014/main" val="4109857821"/>
                    </a:ext>
                  </a:extLst>
                </a:gridCol>
                <a:gridCol w="501041">
                  <a:extLst>
                    <a:ext uri="{9D8B030D-6E8A-4147-A177-3AD203B41FA5}">
                      <a16:colId xmlns:a16="http://schemas.microsoft.com/office/drawing/2014/main" val="1749491630"/>
                    </a:ext>
                  </a:extLst>
                </a:gridCol>
                <a:gridCol w="375781">
                  <a:extLst>
                    <a:ext uri="{9D8B030D-6E8A-4147-A177-3AD203B41FA5}">
                      <a16:colId xmlns:a16="http://schemas.microsoft.com/office/drawing/2014/main" val="1564047797"/>
                    </a:ext>
                  </a:extLst>
                </a:gridCol>
                <a:gridCol w="377900">
                  <a:extLst>
                    <a:ext uri="{9D8B030D-6E8A-4147-A177-3AD203B41FA5}">
                      <a16:colId xmlns:a16="http://schemas.microsoft.com/office/drawing/2014/main" val="707012584"/>
                    </a:ext>
                  </a:extLst>
                </a:gridCol>
                <a:gridCol w="432114">
                  <a:extLst>
                    <a:ext uri="{9D8B030D-6E8A-4147-A177-3AD203B41FA5}">
                      <a16:colId xmlns:a16="http://schemas.microsoft.com/office/drawing/2014/main" val="2115300457"/>
                    </a:ext>
                  </a:extLst>
                </a:gridCol>
              </a:tblGrid>
              <a:tr h="127981">
                <a:tc rowSpan="2">
                  <a:txBody>
                    <a:bodyPr/>
                    <a:lstStyle/>
                    <a:p>
                      <a:r>
                        <a:rPr lang="en-MY" sz="900" kern="100">
                          <a:effectLst/>
                        </a:rPr>
                        <a:t>State</a:t>
                      </a:r>
                    </a:p>
                    <a:p>
                      <a:r>
                        <a:rPr lang="en-MY" sz="900" kern="100">
                          <a:effectLst/>
                        </a:rPr>
                        <a:t> </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r>
                        <a:rPr lang="en-MY" sz="900" kern="100" dirty="0">
                          <a:effectLst/>
                        </a:rPr>
                        <a:t>Sector</a:t>
                      </a:r>
                    </a:p>
                  </a:txBody>
                  <a:tcPr marL="46073" marR="46073" marT="0" marB="0"/>
                </a:tc>
                <a:tc gridSpan="2">
                  <a:txBody>
                    <a:bodyPr/>
                    <a:lstStyle/>
                    <a:p>
                      <a:pPr algn="ctr"/>
                      <a:r>
                        <a:rPr lang="en-MY" sz="900" kern="100">
                          <a:effectLst/>
                        </a:rPr>
                        <a:t>2025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hMerge="1">
                  <a:txBody>
                    <a:bodyPr/>
                    <a:lstStyle/>
                    <a:p>
                      <a:endParaRPr lang="en-MY"/>
                    </a:p>
                  </a:txBody>
                  <a:tcPr/>
                </a:tc>
                <a:tc gridSpan="2">
                  <a:txBody>
                    <a:bodyPr/>
                    <a:lstStyle/>
                    <a:p>
                      <a:pPr algn="ctr"/>
                      <a:r>
                        <a:rPr lang="en-MY" sz="900" kern="100">
                          <a:effectLst/>
                        </a:rPr>
                        <a:t>2024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hMerge="1">
                  <a:txBody>
                    <a:bodyPr/>
                    <a:lstStyle/>
                    <a:p>
                      <a:endParaRPr lang="en-MY"/>
                    </a:p>
                  </a:txBody>
                  <a:tcPr/>
                </a:tc>
                <a:tc gridSpan="2">
                  <a:txBody>
                    <a:bodyPr/>
                    <a:lstStyle/>
                    <a:p>
                      <a:pPr algn="ctr"/>
                      <a:r>
                        <a:rPr lang="en-MY" sz="900" kern="100">
                          <a:effectLst/>
                        </a:rPr>
                        <a:t>2023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hMerge="1">
                  <a:txBody>
                    <a:bodyPr/>
                    <a:lstStyle/>
                    <a:p>
                      <a:endParaRPr lang="en-MY"/>
                    </a:p>
                  </a:txBody>
                  <a:tcPr/>
                </a:tc>
                <a:tc gridSpan="2">
                  <a:txBody>
                    <a:bodyPr/>
                    <a:lstStyle/>
                    <a:p>
                      <a:pPr algn="ctr"/>
                      <a:r>
                        <a:rPr lang="en-MY" sz="900" kern="100">
                          <a:effectLst/>
                        </a:rPr>
                        <a:t>2022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hMerge="1">
                  <a:txBody>
                    <a:bodyPr/>
                    <a:lstStyle/>
                    <a:p>
                      <a:endParaRPr lang="en-MY"/>
                    </a:p>
                  </a:txBody>
                  <a:tcPr/>
                </a:tc>
                <a:tc gridSpan="2">
                  <a:txBody>
                    <a:bodyPr/>
                    <a:lstStyle/>
                    <a:p>
                      <a:pPr algn="ctr"/>
                      <a:r>
                        <a:rPr lang="en-MY" sz="900" kern="100">
                          <a:effectLst/>
                        </a:rPr>
                        <a:t>2021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hMerge="1">
                  <a:txBody>
                    <a:bodyPr/>
                    <a:lstStyle/>
                    <a:p>
                      <a:endParaRPr lang="en-MY"/>
                    </a:p>
                  </a:txBody>
                  <a:tcPr/>
                </a:tc>
                <a:extLst>
                  <a:ext uri="{0D108BD9-81ED-4DB2-BD59-A6C34878D82A}">
                    <a16:rowId xmlns:a16="http://schemas.microsoft.com/office/drawing/2014/main" val="3315373165"/>
                  </a:ext>
                </a:extLst>
              </a:tr>
              <a:tr h="127981">
                <a:tc vMerge="1">
                  <a:txBody>
                    <a:bodyPr/>
                    <a:lstStyle/>
                    <a:p>
                      <a:endParaRPr lang="en-MY"/>
                    </a:p>
                  </a:txBody>
                  <a:tcPr/>
                </a:tc>
                <a:tc>
                  <a:txBody>
                    <a:bodyPr/>
                    <a:lstStyle/>
                    <a:p>
                      <a:endParaRPr lang="en-MY" sz="900" kern="100" dirty="0">
                        <a:effectLst/>
                      </a:endParaRPr>
                    </a:p>
                  </a:txBody>
                  <a:tcPr marL="46073" marR="46073" marT="0" marB="0"/>
                </a:tc>
                <a:tc>
                  <a:txBody>
                    <a:bodyPr/>
                    <a:lstStyle/>
                    <a:p>
                      <a:pPr algn="ctr"/>
                      <a:r>
                        <a:rPr lang="en-MY" sz="900" kern="100">
                          <a:effectLst/>
                        </a:rPr>
                        <a:t>n</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PMP</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n</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PMP</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n</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PMP</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n</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PMP</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n</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PMP</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extLst>
                  <a:ext uri="{0D108BD9-81ED-4DB2-BD59-A6C34878D82A}">
                    <a16:rowId xmlns:a16="http://schemas.microsoft.com/office/drawing/2014/main" val="3479580368"/>
                  </a:ext>
                </a:extLst>
              </a:tr>
              <a:tr h="127981">
                <a:tc rowSpan="4">
                  <a:txBody>
                    <a:bodyPr/>
                    <a:lstStyle/>
                    <a:p>
                      <a:r>
                        <a:rPr lang="en-MY" sz="900" kern="100">
                          <a:effectLst/>
                        </a:rPr>
                        <a:t>Malaysia</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15500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453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15763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463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15613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467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15233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466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14830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455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3410877051"/>
                  </a:ext>
                </a:extLst>
              </a:tr>
              <a:tr h="127981">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33566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981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31808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934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30425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911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28427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869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27022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829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240732876"/>
                  </a:ext>
                </a:extLst>
              </a:tr>
              <a:tr h="127981">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8572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250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8578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252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8624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258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8561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262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8707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267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1655125472"/>
                  </a:ext>
                </a:extLst>
              </a:tr>
              <a:tr h="127981">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57638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1684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56149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1649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54662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1636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52221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1597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50559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1552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2580152889"/>
                  </a:ext>
                </a:extLst>
              </a:tr>
              <a:tr h="127981">
                <a:tc rowSpan="4">
                  <a:txBody>
                    <a:bodyPr/>
                    <a:lstStyle/>
                    <a:p>
                      <a:r>
                        <a:rPr lang="en-MY" sz="900" kern="100">
                          <a:effectLst/>
                        </a:rPr>
                        <a:t>Johor</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1320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314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1471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351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1455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354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1387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344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1317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328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4214806221"/>
                  </a:ext>
                </a:extLst>
              </a:tr>
              <a:tr h="127981">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5844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1390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5513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1317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5337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1299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5156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1280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4938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1228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3747994302"/>
                  </a:ext>
                </a:extLst>
              </a:tr>
              <a:tr h="127981">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1451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345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1489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356</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1559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380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1601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397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1670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415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1408726037"/>
                  </a:ext>
                </a:extLst>
              </a:tr>
              <a:tr h="127981">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8615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2049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8473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2024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8351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2033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8144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2022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7925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1971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91491533"/>
                  </a:ext>
                </a:extLst>
              </a:tr>
              <a:tr h="127981">
                <a:tc rowSpan="4">
                  <a:txBody>
                    <a:bodyPr/>
                    <a:lstStyle/>
                    <a:p>
                      <a:r>
                        <a:rPr lang="en-MY" sz="900" kern="100">
                          <a:effectLst/>
                        </a:rPr>
                        <a:t>Kedah</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1030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462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1066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481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1107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506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1106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511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1103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513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228171965"/>
                  </a:ext>
                </a:extLst>
              </a:tr>
              <a:tr h="127981">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2708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1216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2488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1122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2335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1067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2058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951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2048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952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2657925151"/>
                  </a:ext>
                </a:extLst>
              </a:tr>
              <a:tr h="127981">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377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366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369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382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177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410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191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3499565449"/>
                  </a:ext>
                </a:extLst>
              </a:tr>
              <a:tr h="127981">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4115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1848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3920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1768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3811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1741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3546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1639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3561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1655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2758764978"/>
                  </a:ext>
                </a:extLst>
              </a:tr>
              <a:tr h="127981">
                <a:tc rowSpan="4">
                  <a:txBody>
                    <a:bodyPr/>
                    <a:lstStyle/>
                    <a:p>
                      <a:r>
                        <a:rPr lang="en-MY" sz="900" kern="100">
                          <a:effectLst/>
                        </a:rPr>
                        <a:t>Kelantan</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943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495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942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499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938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504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922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504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912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503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1017687409"/>
                  </a:ext>
                </a:extLst>
              </a:tr>
              <a:tr h="127981">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1276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669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1155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612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1052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566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890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486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813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449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2262421568"/>
                  </a:ext>
                </a:extLst>
              </a:tr>
              <a:tr h="127981">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252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132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256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136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246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132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226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224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2735425899"/>
                  </a:ext>
                </a:extLst>
              </a:tr>
              <a:tr h="127981">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2471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1296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2353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1246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2236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1202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2038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1113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1949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1075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4167674337"/>
                  </a:ext>
                </a:extLst>
              </a:tr>
              <a:tr h="127981">
                <a:tc rowSpan="4">
                  <a:txBody>
                    <a:bodyPr/>
                    <a:lstStyle/>
                    <a:p>
                      <a:r>
                        <a:rPr lang="en-MY" sz="900" kern="100">
                          <a:effectLst/>
                        </a:rPr>
                        <a:t>Melaka</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448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426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416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397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396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385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388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385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391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389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178529965"/>
                  </a:ext>
                </a:extLst>
              </a:tr>
              <a:tr h="127981">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1656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1574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1626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1553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1474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1433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1382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1370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1240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1234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3531902205"/>
                  </a:ext>
                </a:extLst>
              </a:tr>
              <a:tr h="127981">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212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218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276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268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264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262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266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265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3486922358"/>
                  </a:ext>
                </a:extLst>
              </a:tr>
              <a:tr h="127981">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2316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2202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2260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2158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2146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2087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2034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2017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1897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1889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1830544987"/>
                  </a:ext>
                </a:extLst>
              </a:tr>
              <a:tr h="127981">
                <a:tc rowSpan="4">
                  <a:txBody>
                    <a:bodyPr/>
                    <a:lstStyle/>
                    <a:p>
                      <a:r>
                        <a:rPr lang="en-MY" sz="900" kern="100">
                          <a:effectLst/>
                        </a:rPr>
                        <a:t>Negeri Sembilan</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725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583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773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623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804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656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780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646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772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641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3323606470"/>
                  </a:ext>
                </a:extLst>
              </a:tr>
              <a:tr h="127981">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1395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1121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1322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1066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1186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968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1084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897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1029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855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3045806876"/>
                  </a:ext>
                </a:extLst>
              </a:tr>
              <a:tr h="162723">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596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479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550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444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555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453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607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503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623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517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1764142940"/>
                  </a:ext>
                </a:extLst>
              </a:tr>
              <a:tr h="127981">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2716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2183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2645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2133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2545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2078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2471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2046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2424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2013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282593361"/>
                  </a:ext>
                </a:extLst>
              </a:tr>
              <a:tr h="127981">
                <a:tc rowSpan="4">
                  <a:txBody>
                    <a:bodyPr/>
                    <a:lstStyle/>
                    <a:p>
                      <a:r>
                        <a:rPr lang="en-MY" sz="900" kern="100">
                          <a:effectLst/>
                        </a:rPr>
                        <a:t>Pahang</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927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553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991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594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971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591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1010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626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994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621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3273255241"/>
                  </a:ext>
                </a:extLst>
              </a:tr>
              <a:tr h="127981">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1541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919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1453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871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1367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832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1205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746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1112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694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2145781357"/>
                  </a:ext>
                </a:extLst>
              </a:tr>
              <a:tr h="127981">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329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196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315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189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314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191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341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211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348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217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1439118553"/>
                  </a:ext>
                </a:extLst>
              </a:tr>
              <a:tr h="127981">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2797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1668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2759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1654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2652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1614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2556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1583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2454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1532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3239820150"/>
                  </a:ext>
                </a:extLst>
              </a:tr>
              <a:tr h="127981">
                <a:tc rowSpan="4">
                  <a:txBody>
                    <a:bodyPr/>
                    <a:lstStyle/>
                    <a:p>
                      <a:r>
                        <a:rPr lang="en-MY" sz="900" kern="100" dirty="0">
                          <a:effectLst/>
                        </a:rPr>
                        <a:t>Perak</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r>
                        <a:rPr lang="en-US" sz="900" kern="100" dirty="0">
                          <a:effectLst/>
                        </a:rPr>
                        <a:t>Public</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dirty="0">
                          <a:effectLst/>
                        </a:rPr>
                        <a:t>1330</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517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1313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511</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1307</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514</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1227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488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1204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479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2423014614"/>
                  </a:ext>
                </a:extLst>
              </a:tr>
              <a:tr h="127981">
                <a:tc vMerge="1">
                  <a:txBody>
                    <a:bodyPr/>
                    <a:lstStyle/>
                    <a:p>
                      <a:endParaRPr lang="en-MY"/>
                    </a:p>
                  </a:txBody>
                  <a:tcPr/>
                </a:tc>
                <a:tc>
                  <a:txBody>
                    <a:bodyPr/>
                    <a:lstStyle/>
                    <a:p>
                      <a:r>
                        <a:rPr lang="en-US" sz="900" kern="100" dirty="0">
                          <a:effectLst/>
                        </a:rPr>
                        <a:t>Private</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dirty="0">
                          <a:effectLst/>
                        </a:rPr>
                        <a:t>3378</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1312</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3199</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1245</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3299</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1298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3323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1322</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3212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1277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966881495"/>
                  </a:ext>
                </a:extLst>
              </a:tr>
              <a:tr h="127981">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647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251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656</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255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666</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262</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649</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258</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655</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260</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3063216761"/>
                  </a:ext>
                </a:extLst>
              </a:tr>
              <a:tr h="127981">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5355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2081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5168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2011</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5272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2075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5199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2068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5071</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2016</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1378173541"/>
                  </a:ext>
                </a:extLst>
              </a:tr>
              <a:tr h="127981">
                <a:tc rowSpan="4">
                  <a:txBody>
                    <a:bodyPr/>
                    <a:lstStyle/>
                    <a:p>
                      <a:r>
                        <a:rPr lang="en-MY" sz="900" kern="100" dirty="0">
                          <a:effectLst/>
                        </a:rPr>
                        <a:t>Perlis</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119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401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122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411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131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447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124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428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348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3852511220"/>
                  </a:ext>
                </a:extLst>
              </a:tr>
              <a:tr h="127981">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166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559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165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556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146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498</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131</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452</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132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459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3076064614"/>
                  </a:ext>
                </a:extLst>
              </a:tr>
              <a:tr h="127981">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51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172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155</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38</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130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135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143</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2455996995"/>
                  </a:ext>
                </a:extLst>
              </a:tr>
              <a:tr h="127981">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336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1131</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333</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1122</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315</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1075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294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1014</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273</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949</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2207648655"/>
                  </a:ext>
                </a:extLst>
              </a:tr>
            </a:tbl>
          </a:graphicData>
        </a:graphic>
      </p:graphicFrame>
      <p:graphicFrame>
        <p:nvGraphicFramePr>
          <p:cNvPr id="6" name="Table 5">
            <a:extLst>
              <a:ext uri="{FF2B5EF4-FFF2-40B4-BE49-F238E27FC236}">
                <a16:creationId xmlns:a16="http://schemas.microsoft.com/office/drawing/2014/main" id="{106DB3C9-A99B-3EB2-F3EA-AD89C9B57E67}"/>
              </a:ext>
            </a:extLst>
          </p:cNvPr>
          <p:cNvGraphicFramePr>
            <a:graphicFrameLocks noGrp="1"/>
          </p:cNvGraphicFramePr>
          <p:nvPr>
            <p:extLst>
              <p:ext uri="{D42A27DB-BD31-4B8C-83A1-F6EECF244321}">
                <p14:modId xmlns:p14="http://schemas.microsoft.com/office/powerpoint/2010/main" val="479145179"/>
              </p:ext>
            </p:extLst>
          </p:nvPr>
        </p:nvGraphicFramePr>
        <p:xfrm>
          <a:off x="6095998" y="1321200"/>
          <a:ext cx="5670657" cy="4663440"/>
        </p:xfrm>
        <a:graphic>
          <a:graphicData uri="http://schemas.openxmlformats.org/drawingml/2006/table">
            <a:tbl>
              <a:tblPr firstRow="1" firstCol="1" bandRow="1">
                <a:tableStyleId>{93296810-A885-4BE3-A3E7-6D5BEEA58F35}</a:tableStyleId>
              </a:tblPr>
              <a:tblGrid>
                <a:gridCol w="1152527">
                  <a:extLst>
                    <a:ext uri="{9D8B030D-6E8A-4147-A177-3AD203B41FA5}">
                      <a16:colId xmlns:a16="http://schemas.microsoft.com/office/drawing/2014/main" val="3698422198"/>
                    </a:ext>
                  </a:extLst>
                </a:gridCol>
                <a:gridCol w="431006">
                  <a:extLst>
                    <a:ext uri="{9D8B030D-6E8A-4147-A177-3AD203B41FA5}">
                      <a16:colId xmlns:a16="http://schemas.microsoft.com/office/drawing/2014/main" val="643565543"/>
                    </a:ext>
                  </a:extLst>
                </a:gridCol>
                <a:gridCol w="419100">
                  <a:extLst>
                    <a:ext uri="{9D8B030D-6E8A-4147-A177-3AD203B41FA5}">
                      <a16:colId xmlns:a16="http://schemas.microsoft.com/office/drawing/2014/main" val="1338375806"/>
                    </a:ext>
                  </a:extLst>
                </a:gridCol>
                <a:gridCol w="381000">
                  <a:extLst>
                    <a:ext uri="{9D8B030D-6E8A-4147-A177-3AD203B41FA5}">
                      <a16:colId xmlns:a16="http://schemas.microsoft.com/office/drawing/2014/main" val="2871137952"/>
                    </a:ext>
                  </a:extLst>
                </a:gridCol>
                <a:gridCol w="438150">
                  <a:extLst>
                    <a:ext uri="{9D8B030D-6E8A-4147-A177-3AD203B41FA5}">
                      <a16:colId xmlns:a16="http://schemas.microsoft.com/office/drawing/2014/main" val="2813126270"/>
                    </a:ext>
                  </a:extLst>
                </a:gridCol>
                <a:gridCol w="361950">
                  <a:extLst>
                    <a:ext uri="{9D8B030D-6E8A-4147-A177-3AD203B41FA5}">
                      <a16:colId xmlns:a16="http://schemas.microsoft.com/office/drawing/2014/main" val="382154000"/>
                    </a:ext>
                  </a:extLst>
                </a:gridCol>
                <a:gridCol w="457200">
                  <a:extLst>
                    <a:ext uri="{9D8B030D-6E8A-4147-A177-3AD203B41FA5}">
                      <a16:colId xmlns:a16="http://schemas.microsoft.com/office/drawing/2014/main" val="3984918993"/>
                    </a:ext>
                  </a:extLst>
                </a:gridCol>
                <a:gridCol w="447675">
                  <a:extLst>
                    <a:ext uri="{9D8B030D-6E8A-4147-A177-3AD203B41FA5}">
                      <a16:colId xmlns:a16="http://schemas.microsoft.com/office/drawing/2014/main" val="4001112444"/>
                    </a:ext>
                  </a:extLst>
                </a:gridCol>
                <a:gridCol w="390525">
                  <a:extLst>
                    <a:ext uri="{9D8B030D-6E8A-4147-A177-3AD203B41FA5}">
                      <a16:colId xmlns:a16="http://schemas.microsoft.com/office/drawing/2014/main" val="432377556"/>
                    </a:ext>
                  </a:extLst>
                </a:gridCol>
                <a:gridCol w="419100">
                  <a:extLst>
                    <a:ext uri="{9D8B030D-6E8A-4147-A177-3AD203B41FA5}">
                      <a16:colId xmlns:a16="http://schemas.microsoft.com/office/drawing/2014/main" val="563315711"/>
                    </a:ext>
                  </a:extLst>
                </a:gridCol>
                <a:gridCol w="340310">
                  <a:extLst>
                    <a:ext uri="{9D8B030D-6E8A-4147-A177-3AD203B41FA5}">
                      <a16:colId xmlns:a16="http://schemas.microsoft.com/office/drawing/2014/main" val="1075252844"/>
                    </a:ext>
                  </a:extLst>
                </a:gridCol>
                <a:gridCol w="432114">
                  <a:extLst>
                    <a:ext uri="{9D8B030D-6E8A-4147-A177-3AD203B41FA5}">
                      <a16:colId xmlns:a16="http://schemas.microsoft.com/office/drawing/2014/main" val="2766264175"/>
                    </a:ext>
                  </a:extLst>
                </a:gridCol>
              </a:tblGrid>
              <a:tr h="114609">
                <a:tc rowSpan="2">
                  <a:txBody>
                    <a:bodyPr/>
                    <a:lstStyle/>
                    <a:p>
                      <a:r>
                        <a:rPr lang="en-MY" sz="900" kern="100">
                          <a:effectLst/>
                        </a:rPr>
                        <a:t>State</a:t>
                      </a:r>
                    </a:p>
                    <a:p>
                      <a:r>
                        <a:rPr lang="en-MY" sz="900" kern="100">
                          <a:effectLst/>
                        </a:rPr>
                        <a:t> </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r>
                        <a:rPr lang="en-MY" sz="900" kern="100" dirty="0">
                          <a:effectLst/>
                        </a:rPr>
                        <a:t>Sector</a:t>
                      </a:r>
                    </a:p>
                  </a:txBody>
                  <a:tcPr marL="41259" marR="41259" marT="0" marB="0"/>
                </a:tc>
                <a:tc gridSpan="2">
                  <a:txBody>
                    <a:bodyPr/>
                    <a:lstStyle/>
                    <a:p>
                      <a:pPr algn="ctr"/>
                      <a:r>
                        <a:rPr lang="en-MY" sz="900" kern="100">
                          <a:effectLst/>
                        </a:rPr>
                        <a:t>2025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hMerge="1">
                  <a:txBody>
                    <a:bodyPr/>
                    <a:lstStyle/>
                    <a:p>
                      <a:endParaRPr lang="en-MY"/>
                    </a:p>
                  </a:txBody>
                  <a:tcPr/>
                </a:tc>
                <a:tc gridSpan="2">
                  <a:txBody>
                    <a:bodyPr/>
                    <a:lstStyle/>
                    <a:p>
                      <a:pPr algn="ctr"/>
                      <a:r>
                        <a:rPr lang="en-MY" sz="900" kern="100">
                          <a:effectLst/>
                        </a:rPr>
                        <a:t>2024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hMerge="1">
                  <a:txBody>
                    <a:bodyPr/>
                    <a:lstStyle/>
                    <a:p>
                      <a:endParaRPr lang="en-MY"/>
                    </a:p>
                  </a:txBody>
                  <a:tcPr/>
                </a:tc>
                <a:tc gridSpan="2">
                  <a:txBody>
                    <a:bodyPr/>
                    <a:lstStyle/>
                    <a:p>
                      <a:pPr algn="ctr"/>
                      <a:r>
                        <a:rPr lang="en-MY" sz="900" kern="100">
                          <a:effectLst/>
                        </a:rPr>
                        <a:t>2023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hMerge="1">
                  <a:txBody>
                    <a:bodyPr/>
                    <a:lstStyle/>
                    <a:p>
                      <a:endParaRPr lang="en-MY"/>
                    </a:p>
                  </a:txBody>
                  <a:tcPr/>
                </a:tc>
                <a:tc gridSpan="2">
                  <a:txBody>
                    <a:bodyPr/>
                    <a:lstStyle/>
                    <a:p>
                      <a:pPr algn="ctr"/>
                      <a:r>
                        <a:rPr lang="en-MY" sz="900" kern="100">
                          <a:effectLst/>
                        </a:rPr>
                        <a:t>2022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hMerge="1">
                  <a:txBody>
                    <a:bodyPr/>
                    <a:lstStyle/>
                    <a:p>
                      <a:endParaRPr lang="en-MY"/>
                    </a:p>
                  </a:txBody>
                  <a:tcPr/>
                </a:tc>
                <a:tc gridSpan="2">
                  <a:txBody>
                    <a:bodyPr/>
                    <a:lstStyle/>
                    <a:p>
                      <a:pPr algn="ctr"/>
                      <a:r>
                        <a:rPr lang="en-MY" sz="900" kern="100">
                          <a:effectLst/>
                        </a:rPr>
                        <a:t>2021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hMerge="1">
                  <a:txBody>
                    <a:bodyPr/>
                    <a:lstStyle/>
                    <a:p>
                      <a:endParaRPr lang="en-MY"/>
                    </a:p>
                  </a:txBody>
                  <a:tcPr/>
                </a:tc>
                <a:extLst>
                  <a:ext uri="{0D108BD9-81ED-4DB2-BD59-A6C34878D82A}">
                    <a16:rowId xmlns:a16="http://schemas.microsoft.com/office/drawing/2014/main" val="3658621835"/>
                  </a:ext>
                </a:extLst>
              </a:tr>
              <a:tr h="114609">
                <a:tc vMerge="1">
                  <a:txBody>
                    <a:bodyPr/>
                    <a:lstStyle/>
                    <a:p>
                      <a:endParaRPr lang="en-MY"/>
                    </a:p>
                  </a:txBody>
                  <a:tcPr/>
                </a:tc>
                <a:tc>
                  <a:txBody>
                    <a:bodyPr/>
                    <a:lstStyle/>
                    <a:p>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marL="0" algn="ctr" defTabSz="914400" rtl="0" eaLnBrk="1" latinLnBrk="0" hangingPunct="1"/>
                      <a:r>
                        <a:rPr lang="en-MY" sz="900" kern="100" dirty="0">
                          <a:solidFill>
                            <a:schemeClr val="dk1"/>
                          </a:solidFill>
                          <a:effectLst/>
                          <a:latin typeface="+mn-lt"/>
                          <a:ea typeface="+mn-ea"/>
                          <a:cs typeface="+mn-cs"/>
                        </a:rPr>
                        <a:t>n</a:t>
                      </a:r>
                    </a:p>
                  </a:txBody>
                  <a:tcPr marL="41259" marR="41259" marT="0" marB="0"/>
                </a:tc>
                <a:tc>
                  <a:txBody>
                    <a:bodyPr/>
                    <a:lstStyle/>
                    <a:p>
                      <a:pPr marL="0" algn="ctr" defTabSz="914400" rtl="0" eaLnBrk="1" latinLnBrk="0" hangingPunct="1"/>
                      <a:r>
                        <a:rPr lang="en-MY" sz="900" kern="100" dirty="0">
                          <a:solidFill>
                            <a:schemeClr val="dk1"/>
                          </a:solidFill>
                          <a:effectLst/>
                          <a:latin typeface="+mn-lt"/>
                          <a:ea typeface="+mn-ea"/>
                          <a:cs typeface="+mn-cs"/>
                        </a:rPr>
                        <a:t>PMP</a:t>
                      </a:r>
                    </a:p>
                  </a:txBody>
                  <a:tcPr marL="41259" marR="41259" marT="0" marB="0"/>
                </a:tc>
                <a:tc>
                  <a:txBody>
                    <a:bodyPr/>
                    <a:lstStyle/>
                    <a:p>
                      <a:pPr algn="ctr"/>
                      <a:r>
                        <a:rPr lang="en-MY" sz="900" kern="100">
                          <a:effectLst/>
                        </a:rPr>
                        <a:t>n</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PMP</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n</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 PMP</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n</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PMP</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n</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PMP</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extLst>
                  <a:ext uri="{0D108BD9-81ED-4DB2-BD59-A6C34878D82A}">
                    <a16:rowId xmlns:a16="http://schemas.microsoft.com/office/drawing/2014/main" val="1759994284"/>
                  </a:ext>
                </a:extLst>
              </a:tr>
              <a:tr h="114609">
                <a:tc rowSpan="4">
                  <a:txBody>
                    <a:bodyPr/>
                    <a:lstStyle/>
                    <a:p>
                      <a:r>
                        <a:rPr lang="en-MY" sz="900" kern="100">
                          <a:effectLst/>
                        </a:rPr>
                        <a:t>Pulau Pinang</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422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234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452</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251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465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262</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465</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267</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465</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267</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2827858092"/>
                  </a:ext>
                </a:extLst>
              </a:tr>
              <a:tr h="0">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2369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1313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2342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1301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2268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1279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2185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1255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2063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1186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1847756839"/>
                  </a:ext>
                </a:extLst>
              </a:tr>
              <a:tr h="0">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841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466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868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482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843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476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867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498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922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530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3001443602"/>
                  </a:ext>
                </a:extLst>
              </a:tr>
              <a:tr h="0">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3632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2013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3662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2034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3576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2017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3517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2020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3450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1983</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83372504"/>
                  </a:ext>
                </a:extLst>
              </a:tr>
              <a:tr h="114609">
                <a:tc rowSpan="4">
                  <a:txBody>
                    <a:bodyPr/>
                    <a:lstStyle/>
                    <a:p>
                      <a:r>
                        <a:rPr lang="en-MY" sz="900" kern="100">
                          <a:effectLst/>
                        </a:rPr>
                        <a:t>Sabah</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2093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557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2033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543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1958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544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1863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546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1761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516</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3946276058"/>
                  </a:ext>
                </a:extLst>
              </a:tr>
              <a:tr h="114609">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682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645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172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617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172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597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175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590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173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2213939021"/>
                  </a:ext>
                </a:extLst>
              </a:tr>
              <a:tr h="114609">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368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328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305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290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289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954976333"/>
                  </a:ext>
                </a:extLst>
              </a:tr>
              <a:tr h="114609">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3143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837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3006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803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2880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801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2750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805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2640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774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757378469"/>
                  </a:ext>
                </a:extLst>
              </a:tr>
              <a:tr h="114609">
                <a:tc rowSpan="4">
                  <a:txBody>
                    <a:bodyPr/>
                    <a:lstStyle/>
                    <a:p>
                      <a:r>
                        <a:rPr lang="en-MY" sz="900" kern="100">
                          <a:effectLst/>
                        </a:rPr>
                        <a:t>Sarawak</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2034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804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1992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791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1942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776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1840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744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1709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693</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745589011"/>
                  </a:ext>
                </a:extLst>
              </a:tr>
              <a:tr h="114609">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1442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570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1306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519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1238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495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1142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462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1063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431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5312513"/>
                  </a:ext>
                </a:extLst>
              </a:tr>
              <a:tr h="114609">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1310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518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1287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511</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1272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508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1164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471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1105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448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3967367493"/>
                  </a:ext>
                </a:extLst>
              </a:tr>
              <a:tr h="114609">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4786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1893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4585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1821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4452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1779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4146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1676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3877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1572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3469331191"/>
                  </a:ext>
                </a:extLst>
              </a:tr>
              <a:tr h="114609">
                <a:tc rowSpan="4">
                  <a:txBody>
                    <a:bodyPr/>
                    <a:lstStyle/>
                    <a:p>
                      <a:r>
                        <a:rPr lang="en-MY" sz="900" kern="100">
                          <a:effectLst/>
                        </a:rPr>
                        <a:t>Selangor</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1949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263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1935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263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1901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264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1891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268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1853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264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606352982"/>
                  </a:ext>
                </a:extLst>
              </a:tr>
              <a:tr h="114609">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7819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1055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7390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1004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7074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981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6426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911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6055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863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2978404291"/>
                  </a:ext>
                </a:extLst>
              </a:tr>
              <a:tr h="114609">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1174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158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1180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160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1192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165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1155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164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1189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170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3272703244"/>
                  </a:ext>
                </a:extLst>
              </a:tr>
              <a:tr h="114609">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10942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1477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10505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1427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10167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1410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9472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1343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9097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1297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1971748645"/>
                  </a:ext>
                </a:extLst>
              </a:tr>
              <a:tr h="114609">
                <a:tc rowSpan="4">
                  <a:txBody>
                    <a:bodyPr/>
                    <a:lstStyle/>
                    <a:p>
                      <a:r>
                        <a:rPr lang="en-MY" sz="900" kern="100">
                          <a:effectLst/>
                        </a:rPr>
                        <a:t>Terengganu</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1036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832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1074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872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1119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925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1157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975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1192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1018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1030336865"/>
                  </a:ext>
                </a:extLst>
              </a:tr>
              <a:tr h="114609">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1015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815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941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764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828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684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758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639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670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572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3357583289"/>
                  </a:ext>
                </a:extLst>
              </a:tr>
              <a:tr h="114609">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264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212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301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244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284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235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279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235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280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239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151203055"/>
                  </a:ext>
                </a:extLst>
              </a:tr>
              <a:tr h="114609">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2315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1858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2316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1880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2231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1844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2194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1849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2142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1830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1900392681"/>
                  </a:ext>
                </a:extLst>
              </a:tr>
              <a:tr h="114609">
                <a:tc rowSpan="4">
                  <a:txBody>
                    <a:bodyPr/>
                    <a:lstStyle/>
                    <a:p>
                      <a:r>
                        <a:rPr lang="en-MY" sz="900" kern="100">
                          <a:effectLst/>
                        </a:rPr>
                        <a:t>W.P. Labuan</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121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1199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1151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1172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1166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1198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51388941"/>
                  </a:ext>
                </a:extLst>
              </a:tr>
              <a:tr h="114609">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4235880414"/>
                  </a:ext>
                </a:extLst>
              </a:tr>
              <a:tr h="114609">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0</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1184118765"/>
                  </a:ext>
                </a:extLst>
              </a:tr>
              <a:tr h="114609">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121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1199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1151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1172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1166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1198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3638285417"/>
                  </a:ext>
                </a:extLst>
              </a:tr>
              <a:tr h="114609">
                <a:tc rowSpan="4">
                  <a:txBody>
                    <a:bodyPr/>
                    <a:lstStyle/>
                    <a:p>
                      <a:r>
                        <a:rPr lang="en-MY" sz="900" kern="100">
                          <a:effectLst/>
                        </a:rPr>
                        <a:t>W.P. Putrajaya</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130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1077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964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673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453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347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51404439"/>
                  </a:ext>
                </a:extLst>
              </a:tr>
              <a:tr h="114609">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28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232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241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295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282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286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3917533700"/>
                  </a:ext>
                </a:extLst>
              </a:tr>
              <a:tr h="114609">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2211807578"/>
                  </a:ext>
                </a:extLst>
              </a:tr>
              <a:tr h="114609">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158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1309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145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1205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968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735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73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634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3467399791"/>
                  </a:ext>
                </a:extLst>
              </a:tr>
              <a:tr h="110789">
                <a:tc rowSpan="4">
                  <a:txBody>
                    <a:bodyPr/>
                    <a:lstStyle/>
                    <a:p>
                      <a:r>
                        <a:rPr lang="en-MY" sz="900" kern="100">
                          <a:effectLst/>
                        </a:rPr>
                        <a:t>W.P. Kuala Lumpur</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873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421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951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460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923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460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907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462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902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459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417358051"/>
                  </a:ext>
                </a:extLst>
              </a:tr>
              <a:tr h="114609">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2247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1083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2234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1081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2169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1081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2057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1049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2024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1031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972320532"/>
                  </a:ext>
                </a:extLst>
              </a:tr>
              <a:tr h="114609">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700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337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718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347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705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351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697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355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685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349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1544322613"/>
                  </a:ext>
                </a:extLst>
              </a:tr>
              <a:tr h="114609">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3820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1841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3903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1888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3797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1893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3661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1867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3611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1839</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3809143297"/>
                  </a:ext>
                </a:extLst>
              </a:tr>
            </a:tbl>
          </a:graphicData>
        </a:graphic>
      </p:graphicFrame>
      <p:pic>
        <p:nvPicPr>
          <p:cNvPr id="3" name="Picture 2">
            <a:extLst>
              <a:ext uri="{FF2B5EF4-FFF2-40B4-BE49-F238E27FC236}">
                <a16:creationId xmlns:a16="http://schemas.microsoft.com/office/drawing/2014/main" id="{C7417ECB-5EAF-EE06-86D4-FF4B2EE6FF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5745370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B25358-7E86-EEF7-CABE-CFE43AE4E3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62067"/>
            <a:ext cx="3451442" cy="505625"/>
          </a:xfrm>
          <a:prstGeom prst="rect">
            <a:avLst/>
          </a:prstGeom>
        </p:spPr>
      </p:pic>
      <p:sp>
        <p:nvSpPr>
          <p:cNvPr id="2" name="Title 1">
            <a:extLst>
              <a:ext uri="{FF2B5EF4-FFF2-40B4-BE49-F238E27FC236}">
                <a16:creationId xmlns:a16="http://schemas.microsoft.com/office/drawing/2014/main" id="{79BFF0F3-C743-91C0-C06D-CF344DE87785}"/>
              </a:ext>
            </a:extLst>
          </p:cNvPr>
          <p:cNvSpPr>
            <a:spLocks noGrp="1"/>
          </p:cNvSpPr>
          <p:nvPr>
            <p:ph type="title"/>
          </p:nvPr>
        </p:nvSpPr>
        <p:spPr>
          <a:xfrm>
            <a:off x="838200" y="4895"/>
            <a:ext cx="10515600" cy="1325563"/>
          </a:xfrm>
        </p:spPr>
        <p:txBody>
          <a:bodyPr>
            <a:normAutofit/>
          </a:bodyPr>
          <a:lstStyle/>
          <a:p>
            <a:pPr algn="ctr"/>
            <a:r>
              <a:rPr lang="en-US" sz="3200" b="1" dirty="0"/>
              <a:t>Data Definition for Diabetes as the Primary Renal Disease</a:t>
            </a:r>
            <a:endParaRPr lang="en-MY" sz="3200" b="1" dirty="0"/>
          </a:p>
        </p:txBody>
      </p:sp>
      <p:graphicFrame>
        <p:nvGraphicFramePr>
          <p:cNvPr id="3" name="Table 2">
            <a:extLst>
              <a:ext uri="{FF2B5EF4-FFF2-40B4-BE49-F238E27FC236}">
                <a16:creationId xmlns:a16="http://schemas.microsoft.com/office/drawing/2014/main" id="{DB504EF7-5721-2DF5-9881-485964D93C03}"/>
              </a:ext>
            </a:extLst>
          </p:cNvPr>
          <p:cNvGraphicFramePr>
            <a:graphicFrameLocks noGrp="1"/>
          </p:cNvGraphicFramePr>
          <p:nvPr>
            <p:extLst>
              <p:ext uri="{D42A27DB-BD31-4B8C-83A1-F6EECF244321}">
                <p14:modId xmlns:p14="http://schemas.microsoft.com/office/powerpoint/2010/main" val="2488002798"/>
              </p:ext>
            </p:extLst>
          </p:nvPr>
        </p:nvGraphicFramePr>
        <p:xfrm>
          <a:off x="348343" y="1272402"/>
          <a:ext cx="11489430" cy="5120640"/>
        </p:xfrm>
        <a:graphic>
          <a:graphicData uri="http://schemas.openxmlformats.org/drawingml/2006/table">
            <a:tbl>
              <a:tblPr firstRow="1" firstCol="1" bandRow="1">
                <a:tableStyleId>{5C22544A-7EE6-4342-B048-85BDC9FD1C3A}</a:tableStyleId>
              </a:tblPr>
              <a:tblGrid>
                <a:gridCol w="11489430">
                  <a:extLst>
                    <a:ext uri="{9D8B030D-6E8A-4147-A177-3AD203B41FA5}">
                      <a16:colId xmlns:a16="http://schemas.microsoft.com/office/drawing/2014/main" val="2371795068"/>
                    </a:ext>
                  </a:extLst>
                </a:gridCol>
              </a:tblGrid>
              <a:tr h="4351338">
                <a:tc>
                  <a:txBody>
                    <a:bodyPr/>
                    <a:lstStyle/>
                    <a:p>
                      <a:pPr marL="228600" lvl="0" indent="-228600">
                        <a:buFont typeface="+mj-lt"/>
                        <a:buAutoNum type="arabicPeriod"/>
                      </a:pPr>
                      <a:r>
                        <a:rPr lang="en-US" sz="1200" b="1" kern="1200" dirty="0">
                          <a:solidFill>
                            <a:schemeClr val="lt1"/>
                          </a:solidFill>
                          <a:effectLst/>
                          <a:latin typeface="+mn-lt"/>
                          <a:ea typeface="+mn-ea"/>
                          <a:cs typeface="+mn-cs"/>
                        </a:rPr>
                        <a:t>Prior to 2017 when data was submitted in paper form, primary and secondary causes of renal disease were allowed. The National Renal Registry (NRR) office adjudicated discrepancies in the data submitted to determine the primary renal disease (PRD). </a:t>
                      </a:r>
                    </a:p>
                    <a:p>
                      <a:pPr marL="711200" lvl="0" indent="-261938">
                        <a:buFont typeface="Arial" panose="020B0604020202020204" pitchFamily="34" charset="0"/>
                        <a:buChar char="•"/>
                        <a:tabLst/>
                      </a:pPr>
                      <a:r>
                        <a:rPr lang="en-US" sz="1200" b="1" kern="1200" dirty="0">
                          <a:solidFill>
                            <a:schemeClr val="lt1"/>
                          </a:solidFill>
                          <a:effectLst/>
                          <a:latin typeface="+mn-lt"/>
                          <a:ea typeface="+mn-ea"/>
                          <a:cs typeface="+mn-cs"/>
                        </a:rPr>
                        <a:t>If the PRD was recorded as unknown and patient has diabetes as the secondary cause or diabetes was included as a co-morbidity, the PRD was amended to diabetes.</a:t>
                      </a:r>
                    </a:p>
                    <a:p>
                      <a:pPr marL="711200" lvl="0" indent="-261938">
                        <a:buFont typeface="Arial" panose="020B0604020202020204" pitchFamily="34" charset="0"/>
                        <a:buChar char="•"/>
                        <a:tabLst/>
                      </a:pPr>
                      <a:r>
                        <a:rPr lang="en-US" sz="1200" b="1" kern="1200" dirty="0">
                          <a:solidFill>
                            <a:schemeClr val="lt1"/>
                          </a:solidFill>
                          <a:effectLst/>
                          <a:latin typeface="+mn-lt"/>
                          <a:ea typeface="+mn-ea"/>
                          <a:cs typeface="+mn-cs"/>
                        </a:rPr>
                        <a:t>If there was a discrepancy in PRD reported between </a:t>
                      </a:r>
                      <a:r>
                        <a:rPr lang="en-US" sz="1200" b="1" kern="1200" dirty="0" err="1">
                          <a:solidFill>
                            <a:schemeClr val="lt1"/>
                          </a:solidFill>
                          <a:effectLst/>
                          <a:latin typeface="+mn-lt"/>
                          <a:ea typeface="+mn-ea"/>
                          <a:cs typeface="+mn-cs"/>
                        </a:rPr>
                        <a:t>centres</a:t>
                      </a:r>
                      <a:r>
                        <a:rPr lang="en-US" sz="1200" b="1" kern="1200" dirty="0">
                          <a:solidFill>
                            <a:schemeClr val="lt1"/>
                          </a:solidFill>
                          <a:effectLst/>
                          <a:latin typeface="+mn-lt"/>
                          <a:ea typeface="+mn-ea"/>
                          <a:cs typeface="+mn-cs"/>
                        </a:rPr>
                        <a:t>, one as unknown and the other as diabetes, the PRD was amended to diabetes</a:t>
                      </a:r>
                    </a:p>
                    <a:p>
                      <a:r>
                        <a:rPr lang="en-MY" sz="1200" b="1" kern="1200" dirty="0">
                          <a:solidFill>
                            <a:schemeClr val="lt1"/>
                          </a:solidFill>
                          <a:effectLst/>
                          <a:latin typeface="+mn-lt"/>
                          <a:ea typeface="+mn-ea"/>
                          <a:cs typeface="+mn-cs"/>
                        </a:rPr>
                        <a:t> </a:t>
                      </a:r>
                    </a:p>
                    <a:p>
                      <a:pPr marL="342900" lvl="0" indent="-342900">
                        <a:buFont typeface="+mj-lt"/>
                        <a:buAutoNum type="arabicPeriod" startAt="2"/>
                      </a:pPr>
                      <a:r>
                        <a:rPr lang="en-MY" sz="1200" b="1" kern="1200" dirty="0">
                          <a:solidFill>
                            <a:schemeClr val="lt1"/>
                          </a:solidFill>
                          <a:effectLst/>
                          <a:latin typeface="+mn-lt"/>
                          <a:ea typeface="+mn-ea"/>
                          <a:cs typeface="+mn-cs"/>
                        </a:rPr>
                        <a:t>In </a:t>
                      </a:r>
                      <a:r>
                        <a:rPr lang="en-US" sz="1200" b="1" kern="1200" dirty="0">
                          <a:solidFill>
                            <a:schemeClr val="lt1"/>
                          </a:solidFill>
                          <a:effectLst/>
                          <a:latin typeface="+mn-lt"/>
                          <a:ea typeface="+mn-ea"/>
                          <a:cs typeface="+mn-cs"/>
                        </a:rPr>
                        <a:t>2017 data collection migrated to </a:t>
                      </a:r>
                      <a:r>
                        <a:rPr lang="en-US" sz="1200" b="1" kern="1200" dirty="0" err="1">
                          <a:solidFill>
                            <a:schemeClr val="lt1"/>
                          </a:solidFill>
                          <a:effectLst/>
                          <a:latin typeface="+mn-lt"/>
                          <a:ea typeface="+mn-ea"/>
                          <a:cs typeface="+mn-cs"/>
                        </a:rPr>
                        <a:t>eNRR</a:t>
                      </a:r>
                      <a:r>
                        <a:rPr lang="en-US" sz="1200" b="1" kern="1200" dirty="0">
                          <a:solidFill>
                            <a:schemeClr val="lt1"/>
                          </a:solidFill>
                          <a:effectLst/>
                          <a:latin typeface="+mn-lt"/>
                          <a:ea typeface="+mn-ea"/>
                          <a:cs typeface="+mn-cs"/>
                        </a:rPr>
                        <a:t>, an online electronic form. From 2017 and 1st February 2021, the system allowed more than one PRD. The determination of PRD was based on the following algorithm:</a:t>
                      </a:r>
                      <a:r>
                        <a:rPr lang="en-MY" sz="1200" b="1" kern="1200" dirty="0">
                          <a:solidFill>
                            <a:schemeClr val="lt1"/>
                          </a:solidFill>
                          <a:effectLst/>
                          <a:latin typeface="+mn-lt"/>
                          <a:ea typeface="+mn-ea"/>
                          <a:cs typeface="+mn-cs"/>
                        </a:rPr>
                        <a:t>:</a:t>
                      </a:r>
                    </a:p>
                    <a:p>
                      <a:pPr marL="723900" lvl="1" indent="-274638">
                        <a:buFont typeface="Arial" panose="020B0604020202020204" pitchFamily="34" charset="0"/>
                        <a:buChar char="•"/>
                      </a:pPr>
                      <a:r>
                        <a:rPr lang="en-US" sz="1200" b="1" kern="1200" dirty="0">
                          <a:solidFill>
                            <a:schemeClr val="lt1"/>
                          </a:solidFill>
                          <a:effectLst/>
                          <a:latin typeface="+mn-lt"/>
                          <a:ea typeface="+mn-ea"/>
                          <a:cs typeface="+mn-cs"/>
                        </a:rPr>
                        <a:t>If both unknown and diabetes were selected as PRD, diabetes was recorded as the PRD</a:t>
                      </a:r>
                    </a:p>
                    <a:p>
                      <a:pPr marL="723900" lvl="1" indent="-274638">
                        <a:buFont typeface="Arial" panose="020B0604020202020204" pitchFamily="34" charset="0"/>
                        <a:buChar char="•"/>
                      </a:pPr>
                      <a:r>
                        <a:rPr lang="en-US" sz="1200" b="1" kern="1200" dirty="0">
                          <a:solidFill>
                            <a:schemeClr val="lt1"/>
                          </a:solidFill>
                          <a:effectLst/>
                          <a:latin typeface="+mn-lt"/>
                          <a:ea typeface="+mn-ea"/>
                          <a:cs typeface="+mn-cs"/>
                        </a:rPr>
                        <a:t>If the PRD was recorded as unknown and diabetes was included as a co-morbidity, the PRD was amended to diabetes.</a:t>
                      </a:r>
                    </a:p>
                    <a:p>
                      <a:pPr marL="723900" lvl="1" indent="-274638">
                        <a:buFont typeface="Arial" panose="020B0604020202020204" pitchFamily="34" charset="0"/>
                        <a:buChar char="•"/>
                      </a:pPr>
                      <a:r>
                        <a:rPr lang="en-US" sz="1200" b="1" kern="1200" dirty="0">
                          <a:solidFill>
                            <a:schemeClr val="lt1"/>
                          </a:solidFill>
                          <a:effectLst/>
                          <a:latin typeface="+mn-lt"/>
                          <a:ea typeface="+mn-ea"/>
                          <a:cs typeface="+mn-cs"/>
                        </a:rPr>
                        <a:t>If there was a discrepancy in PRD reported between </a:t>
                      </a:r>
                      <a:r>
                        <a:rPr lang="en-US" sz="1200" b="1" kern="1200" dirty="0" err="1">
                          <a:solidFill>
                            <a:schemeClr val="lt1"/>
                          </a:solidFill>
                          <a:effectLst/>
                          <a:latin typeface="+mn-lt"/>
                          <a:ea typeface="+mn-ea"/>
                          <a:cs typeface="+mn-cs"/>
                        </a:rPr>
                        <a:t>centres</a:t>
                      </a:r>
                      <a:r>
                        <a:rPr lang="en-US" sz="1200" b="1" kern="1200" dirty="0">
                          <a:solidFill>
                            <a:schemeClr val="lt1"/>
                          </a:solidFill>
                          <a:effectLst/>
                          <a:latin typeface="+mn-lt"/>
                          <a:ea typeface="+mn-ea"/>
                          <a:cs typeface="+mn-cs"/>
                        </a:rPr>
                        <a:t>, the PRD at first notification was used</a:t>
                      </a:r>
                    </a:p>
                    <a:p>
                      <a:pPr marL="723900" lvl="1" indent="-274638">
                        <a:buFont typeface="Arial" panose="020B0604020202020204" pitchFamily="34" charset="0"/>
                        <a:buChar char="•"/>
                      </a:pPr>
                      <a:r>
                        <a:rPr lang="en-US" sz="1200" b="1" kern="1200" dirty="0">
                          <a:solidFill>
                            <a:schemeClr val="lt1"/>
                          </a:solidFill>
                          <a:effectLst/>
                          <a:latin typeface="+mn-lt"/>
                          <a:ea typeface="+mn-ea"/>
                          <a:cs typeface="+mn-cs"/>
                        </a:rPr>
                        <a:t>If multiple PRDs were entered, the order for PRD determination is as follows:</a:t>
                      </a:r>
                    </a:p>
                    <a:p>
                      <a:pPr marL="723900" indent="0"/>
                      <a:r>
                        <a:rPr lang="en-MY" sz="1200" b="1" kern="1200" dirty="0">
                          <a:solidFill>
                            <a:schemeClr val="lt1"/>
                          </a:solidFill>
                          <a:effectLst/>
                          <a:latin typeface="+mn-lt"/>
                          <a:ea typeface="+mn-ea"/>
                          <a:cs typeface="+mn-cs"/>
                        </a:rPr>
                        <a:t>1 ADPKD</a:t>
                      </a:r>
                    </a:p>
                    <a:p>
                      <a:pPr marL="723900" indent="0"/>
                      <a:r>
                        <a:rPr lang="en-MY" sz="1200" b="1" kern="1200" dirty="0">
                          <a:solidFill>
                            <a:schemeClr val="lt1"/>
                          </a:solidFill>
                          <a:effectLst/>
                          <a:latin typeface="+mn-lt"/>
                          <a:ea typeface="+mn-ea"/>
                          <a:cs typeface="+mn-cs"/>
                        </a:rPr>
                        <a:t>2 Hereditary nephritis, specify</a:t>
                      </a:r>
                    </a:p>
                    <a:p>
                      <a:pPr marL="723900" indent="0"/>
                      <a:r>
                        <a:rPr lang="en-MY" sz="1200" b="1" kern="1200" dirty="0">
                          <a:solidFill>
                            <a:schemeClr val="lt1"/>
                          </a:solidFill>
                          <a:effectLst/>
                          <a:latin typeface="+mn-lt"/>
                          <a:ea typeface="+mn-ea"/>
                          <a:cs typeface="+mn-cs"/>
                        </a:rPr>
                        <a:t>3 Glomerulonephritis, specify</a:t>
                      </a:r>
                    </a:p>
                    <a:p>
                      <a:pPr marL="723900" indent="0"/>
                      <a:r>
                        <a:rPr lang="en-MY" sz="1200" b="1" kern="1200" dirty="0">
                          <a:solidFill>
                            <a:schemeClr val="lt1"/>
                          </a:solidFill>
                          <a:effectLst/>
                          <a:latin typeface="+mn-lt"/>
                          <a:ea typeface="+mn-ea"/>
                          <a:cs typeface="+mn-cs"/>
                        </a:rPr>
                        <a:t>4 Obstructive uropathy, specify</a:t>
                      </a:r>
                    </a:p>
                    <a:p>
                      <a:pPr marL="723900" indent="0"/>
                      <a:r>
                        <a:rPr lang="en-MY" sz="1200" b="1" kern="1200" dirty="0">
                          <a:solidFill>
                            <a:schemeClr val="lt1"/>
                          </a:solidFill>
                          <a:effectLst/>
                          <a:latin typeface="+mn-lt"/>
                          <a:ea typeface="+mn-ea"/>
                          <a:cs typeface="+mn-cs"/>
                        </a:rPr>
                        <a:t>5 Drugs / toxic nephropathy</a:t>
                      </a:r>
                    </a:p>
                    <a:p>
                      <a:pPr marL="723900" indent="0"/>
                      <a:r>
                        <a:rPr lang="en-MY" sz="1200" b="1" kern="1200" dirty="0">
                          <a:solidFill>
                            <a:schemeClr val="lt1"/>
                          </a:solidFill>
                          <a:effectLst/>
                          <a:latin typeface="+mn-lt"/>
                          <a:ea typeface="+mn-ea"/>
                          <a:cs typeface="+mn-cs"/>
                        </a:rPr>
                        <a:t>6 Diabetes Mellitus</a:t>
                      </a:r>
                    </a:p>
                    <a:p>
                      <a:pPr marL="723900" indent="0"/>
                      <a:r>
                        <a:rPr lang="en-MY" sz="1200" b="1" kern="1200" dirty="0">
                          <a:solidFill>
                            <a:schemeClr val="lt1"/>
                          </a:solidFill>
                          <a:effectLst/>
                          <a:latin typeface="+mn-lt"/>
                          <a:ea typeface="+mn-ea"/>
                          <a:cs typeface="+mn-cs"/>
                        </a:rPr>
                        <a:t>7 Hypertension</a:t>
                      </a:r>
                    </a:p>
                    <a:p>
                      <a:pPr marL="723900" indent="0"/>
                      <a:r>
                        <a:rPr lang="en-MY" sz="1200" b="1" kern="1200" dirty="0">
                          <a:solidFill>
                            <a:schemeClr val="lt1"/>
                          </a:solidFill>
                          <a:effectLst/>
                          <a:latin typeface="+mn-lt"/>
                          <a:ea typeface="+mn-ea"/>
                          <a:cs typeface="+mn-cs"/>
                        </a:rPr>
                        <a:t>8 Others, specify</a:t>
                      </a:r>
                    </a:p>
                    <a:p>
                      <a:pPr marL="723900" indent="0"/>
                      <a:r>
                        <a:rPr lang="en-MY" sz="1200" b="1" kern="1200" dirty="0">
                          <a:solidFill>
                            <a:schemeClr val="lt1"/>
                          </a:solidFill>
                          <a:effectLst/>
                          <a:latin typeface="+mn-lt"/>
                          <a:ea typeface="+mn-ea"/>
                          <a:cs typeface="+mn-cs"/>
                        </a:rPr>
                        <a:t>9 Unknown</a:t>
                      </a:r>
                    </a:p>
                    <a:p>
                      <a:endParaRPr lang="en-MY" sz="1200" b="1" kern="1200" dirty="0">
                        <a:solidFill>
                          <a:schemeClr val="lt1"/>
                        </a:solidFill>
                        <a:effectLst/>
                        <a:latin typeface="+mn-lt"/>
                        <a:ea typeface="+mn-ea"/>
                        <a:cs typeface="+mn-cs"/>
                      </a:endParaRPr>
                    </a:p>
                    <a:p>
                      <a:pPr marL="723900" indent="0"/>
                      <a:r>
                        <a:rPr lang="en-MY" sz="1200" b="1" kern="1200" dirty="0">
                          <a:solidFill>
                            <a:schemeClr val="lt1"/>
                          </a:solidFill>
                          <a:effectLst/>
                          <a:latin typeface="+mn-lt"/>
                          <a:ea typeface="+mn-ea"/>
                          <a:cs typeface="+mn-cs"/>
                        </a:rPr>
                        <a:t>Examples:</a:t>
                      </a:r>
                    </a:p>
                    <a:p>
                      <a:pPr marL="723900" indent="0"/>
                      <a:r>
                        <a:rPr lang="en-US" sz="1200" b="1" kern="1200" dirty="0">
                          <a:solidFill>
                            <a:schemeClr val="lt1"/>
                          </a:solidFill>
                          <a:effectLst/>
                          <a:latin typeface="+mn-lt"/>
                          <a:ea typeface="+mn-ea"/>
                          <a:cs typeface="+mn-cs"/>
                        </a:rPr>
                        <a:t>If ‘Unknown’ &amp; ‘diabetes’ were selected as PRD then PRD is diabetes</a:t>
                      </a:r>
                    </a:p>
                    <a:p>
                      <a:pPr marL="723900" indent="0"/>
                      <a:r>
                        <a:rPr lang="en-US" sz="1200" b="1" kern="1200" dirty="0">
                          <a:solidFill>
                            <a:schemeClr val="lt1"/>
                          </a:solidFill>
                          <a:effectLst/>
                          <a:latin typeface="+mn-lt"/>
                          <a:ea typeface="+mn-ea"/>
                          <a:cs typeface="+mn-cs"/>
                        </a:rPr>
                        <a:t>If ‘diabetes’ &amp; ‘ADPKD’ were selected as PRD then PRD is ADPKD</a:t>
                      </a:r>
                    </a:p>
                    <a:p>
                      <a:pPr marL="723900" indent="0"/>
                      <a:r>
                        <a:rPr lang="en-US" sz="1200" b="1" kern="1200" dirty="0">
                          <a:solidFill>
                            <a:schemeClr val="lt1"/>
                          </a:solidFill>
                          <a:effectLst/>
                          <a:latin typeface="+mn-lt"/>
                          <a:ea typeface="+mn-ea"/>
                          <a:cs typeface="+mn-cs"/>
                        </a:rPr>
                        <a:t>If ‘Unknown’ was selected as PRD and Comorbidities include diabetes then PRD is diabetes</a:t>
                      </a:r>
                    </a:p>
                    <a:p>
                      <a:pPr marL="723900" indent="0"/>
                      <a:r>
                        <a:rPr lang="en-US" sz="1200" b="1" kern="1200" dirty="0">
                          <a:solidFill>
                            <a:schemeClr val="lt1"/>
                          </a:solidFill>
                          <a:effectLst/>
                          <a:latin typeface="+mn-lt"/>
                          <a:ea typeface="+mn-ea"/>
                          <a:cs typeface="+mn-cs"/>
                        </a:rPr>
                        <a:t>If ‘Unknown’ was selected as PRD and Comorbidities include hypertension then PRD is hypertension</a:t>
                      </a:r>
                    </a:p>
                    <a:p>
                      <a:pPr marL="723900" lvl="0" indent="-274638">
                        <a:buFont typeface="Arial" panose="020B0604020202020204" pitchFamily="34" charset="0"/>
                        <a:buChar char="•"/>
                      </a:pPr>
                      <a:r>
                        <a:rPr lang="en-US" sz="1200" b="1" kern="1200" dirty="0">
                          <a:solidFill>
                            <a:schemeClr val="lt1"/>
                          </a:solidFill>
                          <a:effectLst/>
                          <a:latin typeface="+mn-lt"/>
                          <a:ea typeface="+mn-ea"/>
                          <a:cs typeface="+mn-cs"/>
                        </a:rPr>
                        <a:t>Change in PRD is permitted with written request and documentation from the source data providers to NRR</a:t>
                      </a:r>
                      <a:r>
                        <a:rPr lang="en-MY" sz="1200" b="1" kern="1200" dirty="0">
                          <a:solidFill>
                            <a:schemeClr val="lt1"/>
                          </a:solidFill>
                          <a:effectLst/>
                          <a:latin typeface="+mn-lt"/>
                          <a:ea typeface="+mn-ea"/>
                          <a:cs typeface="+mn-cs"/>
                        </a:rPr>
                        <a:t> </a:t>
                      </a:r>
                    </a:p>
                    <a:p>
                      <a:pPr marL="449262" lvl="0" indent="0">
                        <a:buFont typeface="Arial" panose="020B0604020202020204" pitchFamily="34" charset="0"/>
                        <a:buNone/>
                      </a:pPr>
                      <a:endParaRPr lang="en-MY" sz="1200" b="1" kern="1200" dirty="0">
                        <a:solidFill>
                          <a:schemeClr val="lt1"/>
                        </a:solidFill>
                        <a:effectLst/>
                        <a:latin typeface="+mn-lt"/>
                        <a:ea typeface="+mn-ea"/>
                        <a:cs typeface="+mn-cs"/>
                      </a:endParaRPr>
                    </a:p>
                  </a:txBody>
                  <a:tcPr marL="41932" marR="41932" marT="0" marB="0">
                    <a:solidFill>
                      <a:schemeClr val="accent6"/>
                    </a:solidFill>
                  </a:tcPr>
                </a:tc>
                <a:extLst>
                  <a:ext uri="{0D108BD9-81ED-4DB2-BD59-A6C34878D82A}">
                    <a16:rowId xmlns:a16="http://schemas.microsoft.com/office/drawing/2014/main" val="124853411"/>
                  </a:ext>
                </a:extLst>
              </a:tr>
            </a:tbl>
          </a:graphicData>
        </a:graphic>
      </p:graphicFrame>
    </p:spTree>
    <p:extLst>
      <p:ext uri="{BB962C8B-B14F-4D97-AF65-F5344CB8AC3E}">
        <p14:creationId xmlns:p14="http://schemas.microsoft.com/office/powerpoint/2010/main" val="14194405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FF0F3-C743-91C0-C06D-CF344DE87785}"/>
              </a:ext>
            </a:extLst>
          </p:cNvPr>
          <p:cNvSpPr>
            <a:spLocks noGrp="1"/>
          </p:cNvSpPr>
          <p:nvPr>
            <p:ph type="title"/>
          </p:nvPr>
        </p:nvSpPr>
        <p:spPr>
          <a:xfrm>
            <a:off x="838200" y="4895"/>
            <a:ext cx="10515600" cy="1325563"/>
          </a:xfrm>
        </p:spPr>
        <p:txBody>
          <a:bodyPr>
            <a:normAutofit/>
          </a:bodyPr>
          <a:lstStyle/>
          <a:p>
            <a:pPr algn="ctr"/>
            <a:r>
              <a:rPr lang="en-US" sz="3200" b="1" dirty="0"/>
              <a:t>Data Definition for Diabetes as the Primary Renal Disease </a:t>
            </a:r>
            <a:r>
              <a:rPr lang="en-US" sz="2000" b="1" dirty="0"/>
              <a:t>(Cont.)</a:t>
            </a:r>
            <a:endParaRPr lang="en-MY" sz="2000" b="1" dirty="0"/>
          </a:p>
        </p:txBody>
      </p:sp>
      <p:graphicFrame>
        <p:nvGraphicFramePr>
          <p:cNvPr id="3" name="Table 2">
            <a:extLst>
              <a:ext uri="{FF2B5EF4-FFF2-40B4-BE49-F238E27FC236}">
                <a16:creationId xmlns:a16="http://schemas.microsoft.com/office/drawing/2014/main" id="{DB504EF7-5721-2DF5-9881-485964D93C03}"/>
              </a:ext>
            </a:extLst>
          </p:cNvPr>
          <p:cNvGraphicFramePr>
            <a:graphicFrameLocks noGrp="1"/>
          </p:cNvGraphicFramePr>
          <p:nvPr/>
        </p:nvGraphicFramePr>
        <p:xfrm>
          <a:off x="348343" y="1272402"/>
          <a:ext cx="11509828" cy="2156598"/>
        </p:xfrm>
        <a:graphic>
          <a:graphicData uri="http://schemas.openxmlformats.org/drawingml/2006/table">
            <a:tbl>
              <a:tblPr firstRow="1" firstCol="1" bandRow="1">
                <a:tableStyleId>{5C22544A-7EE6-4342-B048-85BDC9FD1C3A}</a:tableStyleId>
              </a:tblPr>
              <a:tblGrid>
                <a:gridCol w="11509828">
                  <a:extLst>
                    <a:ext uri="{9D8B030D-6E8A-4147-A177-3AD203B41FA5}">
                      <a16:colId xmlns:a16="http://schemas.microsoft.com/office/drawing/2014/main" val="2371795068"/>
                    </a:ext>
                  </a:extLst>
                </a:gridCol>
              </a:tblGrid>
              <a:tr h="2156598">
                <a:tc>
                  <a:txBody>
                    <a:bodyPr/>
                    <a:lstStyle/>
                    <a:p>
                      <a:r>
                        <a:rPr lang="en-US" sz="1200" dirty="0">
                          <a:effectLst/>
                        </a:rPr>
                        <a:t>  </a:t>
                      </a:r>
                      <a:endParaRPr lang="en-MY" sz="1200" dirty="0">
                        <a:effectLst/>
                      </a:endParaRPr>
                    </a:p>
                    <a:p>
                      <a:pPr marL="342900" lvl="0" indent="-342900" algn="just">
                        <a:lnSpc>
                          <a:spcPct val="106000"/>
                        </a:lnSpc>
                        <a:buFont typeface="+mj-lt"/>
                        <a:buAutoNum type="arabicPeriod" startAt="3"/>
                      </a:pPr>
                      <a:r>
                        <a:rPr lang="en-MY" sz="1200" dirty="0">
                          <a:effectLst/>
                        </a:rPr>
                        <a:t>From 2</a:t>
                      </a:r>
                      <a:r>
                        <a:rPr lang="en-MY" sz="1200" baseline="30000" dirty="0">
                          <a:effectLst/>
                        </a:rPr>
                        <a:t>nd</a:t>
                      </a:r>
                      <a:r>
                        <a:rPr lang="en-MY" sz="1200" dirty="0">
                          <a:effectLst/>
                        </a:rPr>
                        <a:t> February 2021 onwards</a:t>
                      </a:r>
                    </a:p>
                    <a:p>
                      <a:pPr marL="742950" lvl="1" indent="-285750" algn="just" defTabSz="914400" rtl="0" eaLnBrk="1" latinLnBrk="0" hangingPunct="1">
                        <a:lnSpc>
                          <a:spcPct val="100000"/>
                        </a:lnSpc>
                        <a:spcAft>
                          <a:spcPts val="0"/>
                        </a:spcAft>
                        <a:buFont typeface="Calibri" panose="020F0502020204030204" pitchFamily="34" charset="0"/>
                        <a:buChar char="•"/>
                      </a:pPr>
                      <a:r>
                        <a:rPr lang="en-MY" sz="1200" b="1" kern="1200" dirty="0">
                          <a:solidFill>
                            <a:schemeClr val="lt1"/>
                          </a:solidFill>
                          <a:effectLst/>
                          <a:latin typeface="+mn-lt"/>
                          <a:ea typeface="+mn-ea"/>
                          <a:cs typeface="+mn-cs"/>
                        </a:rPr>
                        <a:t>Only a single entry for PRD is permitted</a:t>
                      </a:r>
                    </a:p>
                    <a:p>
                      <a:pPr marL="742950" lvl="1" indent="-285750" algn="just" defTabSz="914400" rtl="0" eaLnBrk="1" latinLnBrk="0" hangingPunct="1">
                        <a:lnSpc>
                          <a:spcPct val="100000"/>
                        </a:lnSpc>
                        <a:spcAft>
                          <a:spcPts val="0"/>
                        </a:spcAft>
                        <a:buFont typeface="Calibri" panose="020F0502020204030204" pitchFamily="34" charset="0"/>
                        <a:buChar char="•"/>
                      </a:pPr>
                      <a:r>
                        <a:rPr lang="en-MY" sz="1200" b="1" kern="1200" dirty="0">
                          <a:solidFill>
                            <a:schemeClr val="lt1"/>
                          </a:solidFill>
                          <a:effectLst/>
                          <a:latin typeface="+mn-lt"/>
                          <a:ea typeface="+mn-ea"/>
                          <a:cs typeface="+mn-cs"/>
                        </a:rPr>
                        <a:t>If there was a discrepancy in PRD reported between centres, the PRD at first notification was used</a:t>
                      </a:r>
                    </a:p>
                    <a:p>
                      <a:pPr marL="742950" lvl="1" indent="-285750" algn="just" defTabSz="914400" rtl="0" eaLnBrk="1" latinLnBrk="0" hangingPunct="1">
                        <a:lnSpc>
                          <a:spcPct val="100000"/>
                        </a:lnSpc>
                        <a:spcAft>
                          <a:spcPts val="0"/>
                        </a:spcAft>
                        <a:buFont typeface="Calibri" panose="020F0502020204030204" pitchFamily="34" charset="0"/>
                        <a:buChar char="•"/>
                      </a:pPr>
                      <a:r>
                        <a:rPr lang="en-MY" sz="1200" b="1" kern="1200" dirty="0">
                          <a:solidFill>
                            <a:schemeClr val="lt1"/>
                          </a:solidFill>
                          <a:effectLst/>
                          <a:latin typeface="+mn-lt"/>
                          <a:ea typeface="+mn-ea"/>
                          <a:cs typeface="+mn-cs"/>
                        </a:rPr>
                        <a:t>If PRD is unknown and diabetes is included in comorbidity at notification, “Unknown” PRD is maintained</a:t>
                      </a:r>
                    </a:p>
                    <a:p>
                      <a:pPr marL="742950" lvl="1" indent="-285750" algn="just" defTabSz="914400" rtl="0" eaLnBrk="1" latinLnBrk="0" hangingPunct="1">
                        <a:lnSpc>
                          <a:spcPct val="100000"/>
                        </a:lnSpc>
                        <a:spcAft>
                          <a:spcPts val="0"/>
                        </a:spcAft>
                        <a:buFont typeface="Calibri" panose="020F0502020204030204" pitchFamily="34" charset="0"/>
                        <a:buChar char="•"/>
                      </a:pPr>
                      <a:r>
                        <a:rPr lang="en-MY" sz="1200" b="1" kern="1200" dirty="0">
                          <a:solidFill>
                            <a:schemeClr val="lt1"/>
                          </a:solidFill>
                          <a:effectLst/>
                          <a:latin typeface="+mn-lt"/>
                          <a:ea typeface="+mn-ea"/>
                          <a:cs typeface="+mn-cs"/>
                        </a:rPr>
                        <a:t>Change in PRD is permitted with written request and documentation from the source data providers to NRR</a:t>
                      </a:r>
                      <a:r>
                        <a:rPr lang="en-MY" sz="1200" dirty="0">
                          <a:effectLst/>
                        </a:rPr>
                        <a:t> </a:t>
                      </a:r>
                      <a:endParaRPr lang="en-MY" sz="1200" dirty="0">
                        <a:effectLst/>
                        <a:latin typeface="Times New Roman" panose="02020603050405020304" pitchFamily="18" charset="0"/>
                        <a:ea typeface="Times New Roman" panose="02020603050405020304" pitchFamily="18" charset="0"/>
                      </a:endParaRPr>
                    </a:p>
                  </a:txBody>
                  <a:tcPr marL="41932" marR="41932" marT="0" marB="0">
                    <a:solidFill>
                      <a:schemeClr val="accent6"/>
                    </a:solidFill>
                  </a:tcPr>
                </a:tc>
                <a:extLst>
                  <a:ext uri="{0D108BD9-81ED-4DB2-BD59-A6C34878D82A}">
                    <a16:rowId xmlns:a16="http://schemas.microsoft.com/office/drawing/2014/main" val="124853411"/>
                  </a:ext>
                </a:extLst>
              </a:tr>
            </a:tbl>
          </a:graphicData>
        </a:graphic>
      </p:graphicFrame>
      <p:pic>
        <p:nvPicPr>
          <p:cNvPr id="4" name="Picture 3">
            <a:extLst>
              <a:ext uri="{FF2B5EF4-FFF2-40B4-BE49-F238E27FC236}">
                <a16:creationId xmlns:a16="http://schemas.microsoft.com/office/drawing/2014/main" id="{BCC9784C-A1D7-3D7B-D002-97D4D92DC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260790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288</TotalTime>
  <Words>6116</Words>
  <Application>Microsoft Office PowerPoint</Application>
  <PresentationFormat>Widescreen</PresentationFormat>
  <Paragraphs>4412</Paragraphs>
  <Slides>46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Arial</vt:lpstr>
      <vt:lpstr>Calibri</vt:lpstr>
      <vt:lpstr>Calibri Light</vt:lpstr>
      <vt:lpstr>Times New Roman</vt:lpstr>
      <vt:lpstr>Office Theme</vt:lpstr>
      <vt:lpstr>CHAPTER 2  DIALYSIS IN MALAYSIA</vt:lpstr>
      <vt:lpstr>Table 2.1.1(a): Stock and flow - Dialysis Patients, Malaysia 2016-2025</vt:lpstr>
      <vt:lpstr>Table 2.1.1(b): Stock and flow - HD Patients, Malaysia 2016-2025</vt:lpstr>
      <vt:lpstr>Table 2.1.1(c): Stock and flow - PD Patients, Malaysia 2016-2025</vt:lpstr>
      <vt:lpstr>Figure 2.1.1: New Dialysis (Haemodialysis &amp; Chronic PD) Incidence Rate per Million Population, Malaysia 1969-2025</vt:lpstr>
      <vt:lpstr>Table 2.1.2(a): Dialysis Treatment Rate by State (New Dialysis), per million population 2016-2025</vt:lpstr>
      <vt:lpstr>Table 2.1.2(b): Dialysis Treatment Rate by State (Dialysis at 31st Dec), per million population 2016-2025</vt:lpstr>
      <vt:lpstr>Table 2.1.3(a):  Dialysis Treatment Rate by Gender, per million male or female population 2016-2025</vt:lpstr>
      <vt:lpstr>Figure 2.1.3(a) (i): Dialysis Treatment Rate by Gender 1969-2025</vt:lpstr>
      <vt:lpstr>Figure 2.1.3(a) (ii): HD Treatment Rate by Gender 1969-2025</vt:lpstr>
      <vt:lpstr>Figure 2.1.3(a) (iii): PD Treatment Rate by Gender 1980-2025</vt:lpstr>
      <vt:lpstr>Table 2.1.3(b): Gender Distribution of Dialysis Patients 2016-2025</vt:lpstr>
      <vt:lpstr>Figure 2.1.3(b) (i): Gender Distribution of Dialysis Patients 1969-2025</vt:lpstr>
      <vt:lpstr>Figure 2.1.3(b) (ii): Gender Distribution of HD Patients 1969-2025</vt:lpstr>
      <vt:lpstr>Figure 2.1.3(b) (iii): Gender Distribution of PD Patients 1980-2025</vt:lpstr>
      <vt:lpstr>Table 2.1.4(a): Dialysis Treatment Rate by Age Group, per million age group population 2016-2025</vt:lpstr>
      <vt:lpstr>Table 2.1.4(a): Dialysis Treatment Rate by Age Group, per million age group population 2016-2025 (cont.)</vt:lpstr>
      <vt:lpstr>Figure 2.1.4(a) (i): New Dialysis Treatment Rate by Age Group 1969-2025</vt:lpstr>
      <vt:lpstr>Figure 2.1.4(a) (ii): HD Treatment Rate by Age Group 1969-2025</vt:lpstr>
      <vt:lpstr>Figure 2.1.4(a) (iii): PD Treatment Rate by Age Group 1980-2025</vt:lpstr>
      <vt:lpstr>Table 2.1.4(b): Percentage Age Distribution of Dialysis Patients 2016-2025</vt:lpstr>
      <vt:lpstr>Table 2.1.4(b): Percentage Age Distribution of Dialysis Patients 2016-2025 (cont.)</vt:lpstr>
      <vt:lpstr>Figure 2.1.4(b) (i): Age Distribution of Dialysis Patients 1969-2025</vt:lpstr>
      <vt:lpstr>Figure 2.1.4(b) (ii): Age Distribution of HD Patients 1969-2025</vt:lpstr>
      <vt:lpstr>Figure 2.1.4(b) (iii): Age Distribution of PD Patients 1980-2025</vt:lpstr>
      <vt:lpstr>Table 2.1.5: Method and Location of Dialysis Patients 2016-2025</vt:lpstr>
      <vt:lpstr>Figure 2.1.5: Method and Location of Dialysis Patients 1969-2025</vt:lpstr>
      <vt:lpstr>Table 2.1.6: Funding for Dialysis Treatment 2016-2025</vt:lpstr>
      <vt:lpstr>Figure 2.1.6: Funding for Dialysis Treatment 2005-2025</vt:lpstr>
      <vt:lpstr>Table 2.1.7: Distribution of Dialysis Patients by Sector 2016-2025</vt:lpstr>
      <vt:lpstr>Figure 2.1.7: Distribution of Dialysis Patients by Sector 1969-2025 </vt:lpstr>
      <vt:lpstr>Table 2.1.7(a): Distribution of Dialysis Patients by Modality and Sector 2016-2025</vt:lpstr>
      <vt:lpstr>Figure 2.1.7(a): Distribution of Dialysis Patients by Modality and Sector 1969-2025</vt:lpstr>
      <vt:lpstr>Table 2.1.8: Primary Renal Diseases for New Dialysis Patients 2016-2025</vt:lpstr>
      <vt:lpstr>Figure 2.1.8: Primary Renal Diseases for New Dialysis Patients 1969-2025</vt:lpstr>
      <vt:lpstr>Table 2.2.1: Number of Dialysis, HD and PD Centres in Malaysia by Sector, Year 2016-2025</vt:lpstr>
      <vt:lpstr>Figure 2.2.1(a): Number of Dialysis Centre in Malaysia by Sector, 1969-2025</vt:lpstr>
      <vt:lpstr>Figure 2.2.1(b): Number of HD and PD Centre in Malaysia by Sector, 1969-2025</vt:lpstr>
      <vt:lpstr>Table 2.2.2: Prevalence Rate of Dialysis (HD+PD), HD and PD Patients in Malaysia by Sector, 2016-2025</vt:lpstr>
      <vt:lpstr>Figure 2.2.2(a): Prevalence Rate of Dialysis Patient (HD+PD) Malaysia by Sector, 1969-2025</vt:lpstr>
      <vt:lpstr>Figure 2.2.2(b): Prevalence Rate of HD and PD Patient in Malaysia by Sector, 1969-2025</vt:lpstr>
      <vt:lpstr>Table 2.2.3: Distribution of Dialysis Patients by Modality and Region 2016-2025</vt:lpstr>
      <vt:lpstr>Figure 2.2.3: Distribution of Dialysis Patients by Modality and Region 1969-2025</vt:lpstr>
      <vt:lpstr>Table 2.2.4: Number and Prevalence Rate of Dialysis Patients (HD &amp; PD) in Malaysia by State and Sector, 2021-2025</vt:lpstr>
      <vt:lpstr>Data Definition for Diabetes as the Primary Renal Disease</vt:lpstr>
      <vt:lpstr>Data Definition for Diabetes as the Primary Renal Disease (Cont.)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Wan Najdah Wan Mohamad Ali</dc:creator>
  <cp:lastModifiedBy>Wan Najdah Wan Mohamad Ali</cp:lastModifiedBy>
  <cp:revision>14</cp:revision>
  <dcterms:created xsi:type="dcterms:W3CDTF">2026-10-02T09:03:27Z</dcterms:created>
  <dcterms:modified xsi:type="dcterms:W3CDTF">2026-11-03T03:30:55Z</dcterms:modified>
</cp:coreProperties>
</file>