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73" r:id="rId13"/>
    <p:sldId id="267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2AAF3-E52A-4B35-AC0E-7A8B0A98A7DF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AAC7B-8434-4EA0-92B8-8FA4B8CF5C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6653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5104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9364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41979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37181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21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6065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9636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23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49399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24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049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26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8406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27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262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5C46B-E50D-481E-AC73-032F90370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0A682-A679-3DD9-349B-29E203907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1FE77-9A2D-47D7-2E3B-5EF64A4A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DB8D7-8AF5-E7E2-893A-F0D1F6CE5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C39D2-B8A0-A8BF-CAC9-77FA29F4F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39940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5E81-D3E5-51ED-A4DC-473430A0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1843D-EBA9-D188-0607-F0228F3AC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32F22-66DF-11A1-C859-0DD286E40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C3A3-BF54-C3E6-D887-411ADF5FE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82842-3AD5-5A56-5383-D9147AF0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13910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8944F-D450-E72F-C8CA-E5FFDDAE5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F6DC1-1CF2-412B-DE13-83C5F9670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8588F-FBE0-A194-B34A-72E5B1D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17441-6BB5-3BB9-5A30-388ADEAC4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4554C-11EE-8FDF-0F82-B1C876169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259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BA60-56AA-6AB0-7AD1-68CCD0807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B439E-1206-AEA8-ADE7-91EF02F4B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AE4F6-80D0-8A56-CEE3-6A340012F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E06A1-C19B-853B-EA85-3EDDC7CF1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F2E62-52C2-13EE-64DC-4E86624E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D6D38-027F-6540-781D-25BE7D2E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407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AC1A-BDAA-901E-BF39-0DB690AB7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0DD52-F538-888E-5572-8D0D63438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35121-A6DB-9561-262C-16F0E6C26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94B4C-FEE1-4E95-CCE3-E5D8FE225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EAC65A-12FA-CF96-C21F-9C7088BD7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8ADA72-FFE4-C5CE-46F0-2D76C5359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5AC259-4DEC-C43C-CFDE-6F459439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30B41-B2AB-5F41-7FBC-1D6AEEA5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602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51BE-291C-DC43-1B8A-6E1162CD7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52DCE-FDFC-44D3-AF03-068CF138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4E838E-F09F-B49E-E5F5-4BEA8F551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576F02-9CAB-C2FE-32E6-BF8D05ED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35111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0D84F-CC1D-C140-7A28-3671EA543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58CAA8-F086-BAF9-00D9-54DBBB626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34EC8-0915-79D8-EB84-09335439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3398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CCAA1-87CB-8E95-F660-A47A847E4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2BCE9-F333-B1AA-2472-B9A19B37B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BCD2F-BDB2-94C7-89F7-04B4D6425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D013C6-9423-34D1-A210-3751D64A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FFE69-0F9E-8982-74BC-1B59060E2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EE3F7-D9C3-6E18-0D39-D511DD28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7773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758B-59C5-626F-07D5-DF9A629D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D441DF-71A0-017C-BDB5-88074F91DB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BD931-127F-6516-338B-A307A792E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3026E-0011-CC79-8EA0-3ECA39454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3B20FC-C773-A1E7-5232-EA121939F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A8D00-2D45-EC38-BA58-771A220BC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089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C0EBD-6922-8225-0AE6-2F17EB405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0593F8-222B-27DB-AA94-8B7FFFCCC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D49A2-309F-4D8E-4834-0C1AB2D1A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7B2E7-59D4-0F2B-4445-A659972EB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F9041-DCCA-B793-7CF7-F23CEBDA7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0559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538D8-89D5-3CF6-353D-811FBA02B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EF3569-509A-77BB-17D6-AEF3E13E5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37DBF-A4B2-C783-A249-02530923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F427C-CD51-0C1D-355E-C8FDBC89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7706A-EF7F-8D2D-33E8-2906C4E3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9422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7114CA-C4DB-CFED-94FE-3967609E5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04457-E7BE-C5EE-38B7-EB67A1AA2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8B388-F7BC-1778-E58C-19C59085C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4E66E-3049-4A70-A35F-893066FBA0E8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C3FD5-9E6B-D21B-1F07-963A9063F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5865-DFB4-26BD-47FC-21C136B21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337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F60F-D6E3-A2C4-1610-0BC01CFFA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MY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CHAPTER 1 </a:t>
            </a:r>
            <a:br>
              <a:rPr lang="en-MY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MY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KIDNEY REPLACEMENT THERAPY IN MALAYSIA</a:t>
            </a:r>
            <a:endParaRPr lang="en-MY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00B70-52FA-79D0-32F1-CC2B9C0CC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Autofit/>
          </a:bodyPr>
          <a:lstStyle/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Sunita Bavanandan</a:t>
            </a:r>
          </a:p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Hooi Lai Seong</a:t>
            </a:r>
          </a:p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Ong Loke Meng</a:t>
            </a:r>
          </a:p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Maisarah Jalalonmuhali</a:t>
            </a:r>
          </a:p>
          <a:p>
            <a:r>
              <a:rPr lang="en-MY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 Cheh Loo</a:t>
            </a:r>
            <a:endParaRPr lang="en-MY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65BCAE-D7CC-5D3A-EB8E-B0CE2E73F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12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1.1.1: Stock and flow of New KRT Incidence, Malaysia 2016-2025</a:t>
            </a:r>
            <a:endParaRPr lang="en-MY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5835C7-9BDB-A743-DDB9-E67525C84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601183"/>
              </p:ext>
            </p:extLst>
          </p:nvPr>
        </p:nvGraphicFramePr>
        <p:xfrm>
          <a:off x="338253" y="1321200"/>
          <a:ext cx="11511749" cy="3739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4999">
                  <a:extLst>
                    <a:ext uri="{9D8B030D-6E8A-4147-A177-3AD203B41FA5}">
                      <a16:colId xmlns:a16="http://schemas.microsoft.com/office/drawing/2014/main" val="168974274"/>
                    </a:ext>
                  </a:extLst>
                </a:gridCol>
                <a:gridCol w="848830">
                  <a:extLst>
                    <a:ext uri="{9D8B030D-6E8A-4147-A177-3AD203B41FA5}">
                      <a16:colId xmlns:a16="http://schemas.microsoft.com/office/drawing/2014/main" val="1932903477"/>
                    </a:ext>
                  </a:extLst>
                </a:gridCol>
                <a:gridCol w="848830">
                  <a:extLst>
                    <a:ext uri="{9D8B030D-6E8A-4147-A177-3AD203B41FA5}">
                      <a16:colId xmlns:a16="http://schemas.microsoft.com/office/drawing/2014/main" val="2369212560"/>
                    </a:ext>
                  </a:extLst>
                </a:gridCol>
                <a:gridCol w="848830">
                  <a:extLst>
                    <a:ext uri="{9D8B030D-6E8A-4147-A177-3AD203B41FA5}">
                      <a16:colId xmlns:a16="http://schemas.microsoft.com/office/drawing/2014/main" val="2397589939"/>
                    </a:ext>
                  </a:extLst>
                </a:gridCol>
                <a:gridCol w="846520">
                  <a:extLst>
                    <a:ext uri="{9D8B030D-6E8A-4147-A177-3AD203B41FA5}">
                      <a16:colId xmlns:a16="http://schemas.microsoft.com/office/drawing/2014/main" val="4021479538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1114093229"/>
                    </a:ext>
                  </a:extLst>
                </a:gridCol>
                <a:gridCol w="846520">
                  <a:extLst>
                    <a:ext uri="{9D8B030D-6E8A-4147-A177-3AD203B41FA5}">
                      <a16:colId xmlns:a16="http://schemas.microsoft.com/office/drawing/2014/main" val="568185324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1399090722"/>
                    </a:ext>
                  </a:extLst>
                </a:gridCol>
                <a:gridCol w="846520">
                  <a:extLst>
                    <a:ext uri="{9D8B030D-6E8A-4147-A177-3AD203B41FA5}">
                      <a16:colId xmlns:a16="http://schemas.microsoft.com/office/drawing/2014/main" val="2512879570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792443635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3257355312"/>
                    </a:ext>
                  </a:extLst>
                </a:gridCol>
              </a:tblGrid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Year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1780536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 dirty="0">
                          <a:effectLst/>
                        </a:rPr>
                        <a:t>New Dialysis Patients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9905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10056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10446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10087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9434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9492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9499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8554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8110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9929058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HD Patients 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8249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8170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7738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8066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7324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6955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7104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77609526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PD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1807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1967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1696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1230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38926948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Transplant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277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16083234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Dialysis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313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308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3690176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HD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6521366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PD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98598631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Transplant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7324695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HD,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82.2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83.5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64416271"/>
                  </a:ext>
                </a:extLst>
              </a:tr>
              <a:tr h="1558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PD,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66859308"/>
                  </a:ext>
                </a:extLst>
              </a:tr>
              <a:tr h="1558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Tx,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0.8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 dirty="0">
                          <a:effectLst/>
                        </a:rPr>
                        <a:t>1.1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6479553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AB6534D-921B-5E6B-7561-3383E4F92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45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1.1.1(a): Number of new KRT patients by modality (New Dialysis and New Transplant),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144D48-918C-EF02-72A6-39409BE67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11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20607A-2D69-5C5A-0F6B-4BCC21B43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1.1.1(b): Proportion of new KRT patients by modality (New Dialysis and New Transplant),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F8CE9-CEF6-7DAF-6C51-44F1C7598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2700"/>
            <a:ext cx="6999320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6CDEDD-6DA9-BE22-5E36-C33554DEC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5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1.1.2: Stock and flow of ESKD Patients on KRT at 31st Dec, Malaysia 2016-2025</a:t>
            </a:r>
            <a:endParaRPr lang="en-MY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E2F500-5AFD-41BE-BC2A-27221CA72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90985"/>
              </p:ext>
            </p:extLst>
          </p:nvPr>
        </p:nvGraphicFramePr>
        <p:xfrm>
          <a:off x="338254" y="1321950"/>
          <a:ext cx="11511748" cy="3739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2072">
                  <a:extLst>
                    <a:ext uri="{9D8B030D-6E8A-4147-A177-3AD203B41FA5}">
                      <a16:colId xmlns:a16="http://schemas.microsoft.com/office/drawing/2014/main" val="1904988389"/>
                    </a:ext>
                  </a:extLst>
                </a:gridCol>
                <a:gridCol w="907126">
                  <a:extLst>
                    <a:ext uri="{9D8B030D-6E8A-4147-A177-3AD203B41FA5}">
                      <a16:colId xmlns:a16="http://schemas.microsoft.com/office/drawing/2014/main" val="3575166724"/>
                    </a:ext>
                  </a:extLst>
                </a:gridCol>
                <a:gridCol w="907126">
                  <a:extLst>
                    <a:ext uri="{9D8B030D-6E8A-4147-A177-3AD203B41FA5}">
                      <a16:colId xmlns:a16="http://schemas.microsoft.com/office/drawing/2014/main" val="1457719803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2185879872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1069812299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2161396982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1588827507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547770882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503909811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1458101216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2122457723"/>
                    </a:ext>
                  </a:extLst>
                </a:gridCol>
              </a:tblGrid>
              <a:tr h="40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Year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4117287135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Dialysis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57638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56149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54662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52221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50559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50412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47498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44758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42550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40603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201847852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HD Patients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50833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49339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47979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45859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44633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44883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42516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40194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38264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36626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39346846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PD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6805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6810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6683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6362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5529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4982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4564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4286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3977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100494823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Transplant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2281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2138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1839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323065857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Dialysis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1684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1597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1552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1284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027590246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HD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 dirty="0">
                          <a:effectLst/>
                        </a:rPr>
                        <a:t>1402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1307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254565342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PD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216174773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Transplant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970037805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HD,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85.1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37118824"/>
                  </a:ext>
                </a:extLst>
              </a:tr>
              <a:tr h="50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PD,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938521444"/>
                  </a:ext>
                </a:extLst>
              </a:tr>
              <a:tr h="4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Tx,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 dirty="0">
                          <a:effectLst/>
                        </a:rPr>
                        <a:t>4.3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6623202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2462E34-6C52-20CC-3AE1-258E306DE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1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1.1.2(a): Prevalence of treated ESKD patients by modality (On KRT at 31st Dec),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D3BFC-6435-5281-2371-A01E170B3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1" y="13226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D38C2D-0F80-3F9C-C784-A8A49971E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1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Figure 1.1.2(b): Proportion of treated prevalent ESKD patients by modality (On KRT at 31st Dec),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C9D96D-9DC8-A5D1-F8D2-163F75306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26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B7702E-929F-F6CE-BB8A-9FC8DA86E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0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Figure 1.2.1: Incidence rate of newly treated ESKD patients (per million population) by modality (New Dialysis and New Transplant),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3FCDD-C7DB-1815-1266-35F8905A9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130" y="13211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0BEDD8-F8EC-ADB3-C5BB-E14F08434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69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Figure 1.2.2: Prevalence rate of treated ESKD patients (per million population) by modality (On KRT at 31st Dec), Malaysia 1969-2025</a:t>
            </a:r>
            <a:endParaRPr lang="en-MY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B350-A3BA-0609-4856-52EFF7F08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26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F6F715-0D51-6E0E-AA99-144248F07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4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1.2.3: Kidney transplant rate per 1000 dialysis patients, 1969-2025</a:t>
            </a:r>
            <a:endParaRPr lang="en-MY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7AF177-AFAD-C7C5-0AF1-AD4B9108B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822458"/>
              </p:ext>
            </p:extLst>
          </p:nvPr>
        </p:nvGraphicFramePr>
        <p:xfrm>
          <a:off x="334297" y="1321200"/>
          <a:ext cx="11519447" cy="4837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7685">
                  <a:extLst>
                    <a:ext uri="{9D8B030D-6E8A-4147-A177-3AD203B41FA5}">
                      <a16:colId xmlns:a16="http://schemas.microsoft.com/office/drawing/2014/main" val="4159539028"/>
                    </a:ext>
                  </a:extLst>
                </a:gridCol>
                <a:gridCol w="1567483">
                  <a:extLst>
                    <a:ext uri="{9D8B030D-6E8A-4147-A177-3AD203B41FA5}">
                      <a16:colId xmlns:a16="http://schemas.microsoft.com/office/drawing/2014/main" val="2530154618"/>
                    </a:ext>
                  </a:extLst>
                </a:gridCol>
                <a:gridCol w="1742544">
                  <a:extLst>
                    <a:ext uri="{9D8B030D-6E8A-4147-A177-3AD203B41FA5}">
                      <a16:colId xmlns:a16="http://schemas.microsoft.com/office/drawing/2014/main" val="3055326750"/>
                    </a:ext>
                  </a:extLst>
                </a:gridCol>
                <a:gridCol w="1788612">
                  <a:extLst>
                    <a:ext uri="{9D8B030D-6E8A-4147-A177-3AD203B41FA5}">
                      <a16:colId xmlns:a16="http://schemas.microsoft.com/office/drawing/2014/main" val="845000250"/>
                    </a:ext>
                  </a:extLst>
                </a:gridCol>
                <a:gridCol w="110565">
                  <a:extLst>
                    <a:ext uri="{9D8B030D-6E8A-4147-A177-3AD203B41FA5}">
                      <a16:colId xmlns:a16="http://schemas.microsoft.com/office/drawing/2014/main" val="3140100611"/>
                    </a:ext>
                  </a:extLst>
                </a:gridCol>
                <a:gridCol w="761284">
                  <a:extLst>
                    <a:ext uri="{9D8B030D-6E8A-4147-A177-3AD203B41FA5}">
                      <a16:colId xmlns:a16="http://schemas.microsoft.com/office/drawing/2014/main" val="3126286538"/>
                    </a:ext>
                  </a:extLst>
                </a:gridCol>
                <a:gridCol w="1496076">
                  <a:extLst>
                    <a:ext uri="{9D8B030D-6E8A-4147-A177-3AD203B41FA5}">
                      <a16:colId xmlns:a16="http://schemas.microsoft.com/office/drawing/2014/main" val="1176056028"/>
                    </a:ext>
                  </a:extLst>
                </a:gridCol>
                <a:gridCol w="1681503">
                  <a:extLst>
                    <a:ext uri="{9D8B030D-6E8A-4147-A177-3AD203B41FA5}">
                      <a16:colId xmlns:a16="http://schemas.microsoft.com/office/drawing/2014/main" val="415529959"/>
                    </a:ext>
                  </a:extLst>
                </a:gridCol>
                <a:gridCol w="1743695">
                  <a:extLst>
                    <a:ext uri="{9D8B030D-6E8A-4147-A177-3AD203B41FA5}">
                      <a16:colId xmlns:a16="http://schemas.microsoft.com/office/drawing/2014/main" val="3087496633"/>
                    </a:ext>
                  </a:extLst>
                </a:gridCol>
              </a:tblGrid>
              <a:tr h="286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Year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new transplant recipients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prevalent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Kidney transplant rate per 1000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Year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new transplant recipients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prevalent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Kidney transplant rate per 1000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extLst>
                  <a:ext uri="{0D108BD9-81ED-4DB2-BD59-A6C34878D82A}">
                    <a16:rowId xmlns:a16="http://schemas.microsoft.com/office/drawing/2014/main" val="1256249425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000" kern="100">
                          <a:effectLst/>
                        </a:rPr>
                        <a:t>2025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277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57638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2925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51.6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14057108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258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56149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2236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47.0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94454587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283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54662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116.4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67921453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52221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1395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100.4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513631821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50559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1176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101.2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85737447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152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50412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3.0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965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121.2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44554614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160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47498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3.4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831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150.4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65659704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99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44758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137.9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348657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42550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145.1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892718863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92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40603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123.1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30786673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37968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461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039407343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35043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402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114.4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75866532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32274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81.8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63809959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29365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248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121.0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12862378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26416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210.5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95595218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23779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208.3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27249989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21638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545.5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14288899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19430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793.1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94648204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17112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333.3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336814192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15098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263.2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856545745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13369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400.0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703776675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11853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62.5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312108942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10421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87200156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18.9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62.5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32456476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7844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4137052274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6704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21.6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5178988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5555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22.9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83538413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4551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23.3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1969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4260337123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3708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34.8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 dirty="0">
                          <a:effectLst/>
                        </a:rPr>
                        <a:t> 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 dirty="0">
                          <a:effectLst/>
                        </a:rPr>
                        <a:t> 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93770855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539FAF4-D418-B3B9-CD17-3DCBE5351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65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MY" sz="3200" b="1" dirty="0"/>
              <a:t>Figure 1.2.3(a): Kidney transplant rate per 1000 dialysis patients, Malaysia 1969-2025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B6501-C6BD-1173-F807-942B8F131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017" y="1322699"/>
            <a:ext cx="6996723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A5EA38-93EB-ACB1-C210-CDBCE5F1C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32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1.2.3(b): Kidney transplant rate per 1000 dialysis patients (in Ln), Malaysia 1969-2025</a:t>
            </a:r>
            <a:endParaRPr lang="en-MY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5E562-40CA-519C-29F9-BA16F099B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322698"/>
            <a:ext cx="7028581" cy="50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00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1.3.1: HIV positive patients in the KRT population, 2023-2025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1" y="5536543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NGO = Non-governmental organisation</a:t>
            </a:r>
            <a:endParaRPr lang="en-M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= human immunodeficiency virus</a:t>
            </a:r>
            <a:endParaRPr lang="en-M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8455D-5443-2340-23AF-6ED28FEB6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751054"/>
              </p:ext>
            </p:extLst>
          </p:nvPr>
        </p:nvGraphicFramePr>
        <p:xfrm>
          <a:off x="338251" y="1351363"/>
          <a:ext cx="11531019" cy="4145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9422">
                  <a:extLst>
                    <a:ext uri="{9D8B030D-6E8A-4147-A177-3AD203B41FA5}">
                      <a16:colId xmlns:a16="http://schemas.microsoft.com/office/drawing/2014/main" val="1870836521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197425407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163686410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585506858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971292938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3467350585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2985075093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446808090"/>
                    </a:ext>
                  </a:extLst>
                </a:gridCol>
                <a:gridCol w="1226212">
                  <a:extLst>
                    <a:ext uri="{9D8B030D-6E8A-4147-A177-3AD203B41FA5}">
                      <a16:colId xmlns:a16="http://schemas.microsoft.com/office/drawing/2014/main" val="17573501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Haemodialysis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Peritoneal Dialysis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Kidney Transplant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247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6299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 dirty="0">
                          <a:effectLst/>
                        </a:rPr>
                        <a:t>2025</a:t>
                      </a:r>
                      <a:endParaRPr lang="en-MY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290916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 dirty="0">
                          <a:effectLst/>
                        </a:rPr>
                        <a:t>   MOH</a:t>
                      </a:r>
                      <a:endParaRPr lang="en-MY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97.1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88.7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75.0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133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92.4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94199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PRIVATE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91215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UNIVERSITY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25.0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17972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144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60595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2024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29727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MOH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95.0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85.2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66.7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111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89.5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995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PRIVATE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1.6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1.6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73343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UNIVERSITY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13.1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33.3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6992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124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14515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2023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64620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MOH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49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96.1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88.1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66.7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110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90.9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31858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PRIVATE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1.5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0.8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47965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UNIVERSITY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10.4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33.3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07336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121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 dirty="0">
                          <a:effectLst/>
                        </a:rPr>
                        <a:t>100</a:t>
                      </a:r>
                      <a:endParaRPr lang="en-MY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0385655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1CF7FF1-3831-64C0-0763-3F7AA2DDA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65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1.4.1: Work related rehabilitation in relation to modality, new dialysis patients 2016 - 2025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0" y="5723321"/>
            <a:ext cx="728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based on new patient with available data (alive as of 31 December)</a:t>
            </a:r>
            <a:endParaRPr lang="en-MY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ACEF26-9634-51BD-C928-4DC1E9166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37661"/>
              </p:ext>
            </p:extLst>
          </p:nvPr>
        </p:nvGraphicFramePr>
        <p:xfrm>
          <a:off x="338249" y="1322701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7890">
                  <a:extLst>
                    <a:ext uri="{9D8B030D-6E8A-4147-A177-3AD203B41FA5}">
                      <a16:colId xmlns:a16="http://schemas.microsoft.com/office/drawing/2014/main" val="4191709823"/>
                    </a:ext>
                  </a:extLst>
                </a:gridCol>
                <a:gridCol w="701503">
                  <a:extLst>
                    <a:ext uri="{9D8B030D-6E8A-4147-A177-3AD203B41FA5}">
                      <a16:colId xmlns:a16="http://schemas.microsoft.com/office/drawing/2014/main" val="12759120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9693861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000211691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71397279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004279743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125757084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80584243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66689994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94582269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7417572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301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991385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1639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1708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853700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2004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1861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452698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5673686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3914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50.9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3668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4231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52.7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4076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52.7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3872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53.3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1636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7686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7627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8023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7741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7260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87928128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D9ABCCD-753D-3E52-3D7D-7CF55D5B9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836782"/>
              </p:ext>
            </p:extLst>
          </p:nvPr>
        </p:nvGraphicFramePr>
        <p:xfrm>
          <a:off x="338249" y="3554069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7890">
                  <a:extLst>
                    <a:ext uri="{9D8B030D-6E8A-4147-A177-3AD203B41FA5}">
                      <a16:colId xmlns:a16="http://schemas.microsoft.com/office/drawing/2014/main" val="2765212989"/>
                    </a:ext>
                  </a:extLst>
                </a:gridCol>
                <a:gridCol w="701503">
                  <a:extLst>
                    <a:ext uri="{9D8B030D-6E8A-4147-A177-3AD203B41FA5}">
                      <a16:colId xmlns:a16="http://schemas.microsoft.com/office/drawing/2014/main" val="301333698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86619842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671366117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4637784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901730217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321039662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179677661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58962647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2346968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9715139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42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977535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1332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901991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1903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1114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394361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710019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4171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3934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3682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608325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7485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7205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6738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70547419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47E701B-0D0C-23C0-4A54-83BA70CDE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22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1.4.2: Work related rehabilitation in relation to year of entry, new HD patients 2016 - 2025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0" y="5667572"/>
            <a:ext cx="728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based on new patient with available data (alive as of 31 December)</a:t>
            </a:r>
            <a:endParaRPr lang="en-MY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28FA47-6445-7BA1-CA30-86D6489DE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928882"/>
              </p:ext>
            </p:extLst>
          </p:nvPr>
        </p:nvGraphicFramePr>
        <p:xfrm>
          <a:off x="338250" y="1335996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3350">
                  <a:extLst>
                    <a:ext uri="{9D8B030D-6E8A-4147-A177-3AD203B41FA5}">
                      <a16:colId xmlns:a16="http://schemas.microsoft.com/office/drawing/2014/main" val="73613268"/>
                    </a:ext>
                  </a:extLst>
                </a:gridCol>
                <a:gridCol w="686043">
                  <a:extLst>
                    <a:ext uri="{9D8B030D-6E8A-4147-A177-3AD203B41FA5}">
                      <a16:colId xmlns:a16="http://schemas.microsoft.com/office/drawing/2014/main" val="123899428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2458313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4788841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0301904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605611189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513740337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86108031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84963785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92324847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32640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030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4140101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 dirty="0">
                          <a:effectLst/>
                        </a:rPr>
                        <a:t>Working full or part time for pay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1280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1302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1094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39209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1796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13090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049891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3402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3173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3563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3444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3262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794106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6320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6269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6556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6265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5903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522361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BB8F06E-0CE1-3E58-AC02-1375CDEB9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883425"/>
              </p:ext>
            </p:extLst>
          </p:nvPr>
        </p:nvGraphicFramePr>
        <p:xfrm>
          <a:off x="338250" y="3534580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3350">
                  <a:extLst>
                    <a:ext uri="{9D8B030D-6E8A-4147-A177-3AD203B41FA5}">
                      <a16:colId xmlns:a16="http://schemas.microsoft.com/office/drawing/2014/main" val="994952221"/>
                    </a:ext>
                  </a:extLst>
                </a:gridCol>
                <a:gridCol w="686043">
                  <a:extLst>
                    <a:ext uri="{9D8B030D-6E8A-4147-A177-3AD203B41FA5}">
                      <a16:colId xmlns:a16="http://schemas.microsoft.com/office/drawing/2014/main" val="169675337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30926018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52011593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91553152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79323244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300454316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98670817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4366096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68372648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654478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 dirty="0">
                          <a:effectLst/>
                        </a:rPr>
                        <a:t> 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5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4124776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1046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1040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1147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774363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951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983834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16592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3593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3208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680817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6251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6036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5700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36781292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57518FA-DEB8-6315-6285-9630404CA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3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1.4.3: Work related rehabilitation in relation to year of entry, new PD patients 2016 – 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0" y="5667572"/>
            <a:ext cx="728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based on new patient with available data (alive as of 31 December)</a:t>
            </a:r>
            <a:endParaRPr lang="en-MY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F6CED9-7C28-8300-A094-D91FDE13CC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924824"/>
              </p:ext>
            </p:extLst>
          </p:nvPr>
        </p:nvGraphicFramePr>
        <p:xfrm>
          <a:off x="338249" y="1358099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7218">
                  <a:extLst>
                    <a:ext uri="{9D8B030D-6E8A-4147-A177-3AD203B41FA5}">
                      <a16:colId xmlns:a16="http://schemas.microsoft.com/office/drawing/2014/main" val="3713900343"/>
                    </a:ext>
                  </a:extLst>
                </a:gridCol>
                <a:gridCol w="652175">
                  <a:extLst>
                    <a:ext uri="{9D8B030D-6E8A-4147-A177-3AD203B41FA5}">
                      <a16:colId xmlns:a16="http://schemas.microsoft.com/office/drawing/2014/main" val="302611079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27711205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92625208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52125271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83090743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192050808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8039848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006309408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70669473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048198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14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949554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 dirty="0">
                          <a:effectLst/>
                        </a:rPr>
                        <a:t>Working full or part time for pay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32.3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404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852423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398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29.1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374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340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079795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0236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36.5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632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610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062016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1366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1467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23974506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CF02111-00EA-3AB7-0840-784000FD9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96592"/>
              </p:ext>
            </p:extLst>
          </p:nvPr>
        </p:nvGraphicFramePr>
        <p:xfrm>
          <a:off x="338249" y="3558823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0284">
                  <a:extLst>
                    <a:ext uri="{9D8B030D-6E8A-4147-A177-3AD203B41FA5}">
                      <a16:colId xmlns:a16="http://schemas.microsoft.com/office/drawing/2014/main" val="3877900007"/>
                    </a:ext>
                  </a:extLst>
                </a:gridCol>
                <a:gridCol w="669109">
                  <a:extLst>
                    <a:ext uri="{9D8B030D-6E8A-4147-A177-3AD203B41FA5}">
                      <a16:colId xmlns:a16="http://schemas.microsoft.com/office/drawing/2014/main" val="247177864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33510753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75423645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6745411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759376383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562050287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38626046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41868895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7568186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7465238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04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927564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965409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182832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130557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46.8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474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47.0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49.1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573364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944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772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10541671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48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1.5.1: Characteristics of EQ-5D-5L respondents on dialysis,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32F2093-7473-7149-FAAE-67493DEC1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171669"/>
              </p:ext>
            </p:extLst>
          </p:nvPr>
        </p:nvGraphicFramePr>
        <p:xfrm>
          <a:off x="338249" y="1197615"/>
          <a:ext cx="11515496" cy="518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8874">
                  <a:extLst>
                    <a:ext uri="{9D8B030D-6E8A-4147-A177-3AD203B41FA5}">
                      <a16:colId xmlns:a16="http://schemas.microsoft.com/office/drawing/2014/main" val="3723346173"/>
                    </a:ext>
                  </a:extLst>
                </a:gridCol>
                <a:gridCol w="1439437">
                  <a:extLst>
                    <a:ext uri="{9D8B030D-6E8A-4147-A177-3AD203B41FA5}">
                      <a16:colId xmlns:a16="http://schemas.microsoft.com/office/drawing/2014/main" val="1348556488"/>
                    </a:ext>
                  </a:extLst>
                </a:gridCol>
                <a:gridCol w="1439437">
                  <a:extLst>
                    <a:ext uri="{9D8B030D-6E8A-4147-A177-3AD203B41FA5}">
                      <a16:colId xmlns:a16="http://schemas.microsoft.com/office/drawing/2014/main" val="1243611908"/>
                    </a:ext>
                  </a:extLst>
                </a:gridCol>
                <a:gridCol w="1439437">
                  <a:extLst>
                    <a:ext uri="{9D8B030D-6E8A-4147-A177-3AD203B41FA5}">
                      <a16:colId xmlns:a16="http://schemas.microsoft.com/office/drawing/2014/main" val="435382983"/>
                    </a:ext>
                  </a:extLst>
                </a:gridCol>
                <a:gridCol w="1439437">
                  <a:extLst>
                    <a:ext uri="{9D8B030D-6E8A-4147-A177-3AD203B41FA5}">
                      <a16:colId xmlns:a16="http://schemas.microsoft.com/office/drawing/2014/main" val="3522511111"/>
                    </a:ext>
                  </a:extLst>
                </a:gridCol>
                <a:gridCol w="1439437">
                  <a:extLst>
                    <a:ext uri="{9D8B030D-6E8A-4147-A177-3AD203B41FA5}">
                      <a16:colId xmlns:a16="http://schemas.microsoft.com/office/drawing/2014/main" val="1831568514"/>
                    </a:ext>
                  </a:extLst>
                </a:gridCol>
                <a:gridCol w="1439437">
                  <a:extLst>
                    <a:ext uri="{9D8B030D-6E8A-4147-A177-3AD203B41FA5}">
                      <a16:colId xmlns:a16="http://schemas.microsoft.com/office/drawing/2014/main" val="4189253398"/>
                    </a:ext>
                  </a:extLst>
                </a:gridCol>
              </a:tblGrid>
              <a:tr h="127981">
                <a:tc>
                  <a:txBody>
                    <a:bodyPr/>
                    <a:lstStyle/>
                    <a:p>
                      <a:r>
                        <a:rPr lang="en-US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All Dialysis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Haemodialysis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Peritoneal Dialysis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016307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US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%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%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%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extLst>
                  <a:ext uri="{0D108BD9-81ED-4DB2-BD59-A6C34878D82A}">
                    <a16:rowId xmlns:a16="http://schemas.microsoft.com/office/drawing/2014/main" val="589164053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US" sz="1000" kern="100">
                          <a:effectLst/>
                        </a:rPr>
                        <a:t>Age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 dirty="0">
                          <a:effectLst/>
                        </a:rPr>
                        <a:t> 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/>
                </a:tc>
                <a:extLst>
                  <a:ext uri="{0D108BD9-81ED-4DB2-BD59-A6C34878D82A}">
                    <a16:rowId xmlns:a16="http://schemas.microsoft.com/office/drawing/2014/main" val="937644430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18-24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376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1159231043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25-34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1799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1535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264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824971426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35-44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4082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3678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301251946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45-54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6426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20.4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5943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20.3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483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20.6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3583467951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55-64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8866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28.1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8262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28.3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25.8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1798464722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65-74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7429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7062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791441247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≥ 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2579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2456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3613713585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31557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29216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811481920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Mean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57.3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57.7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52.2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834083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Standard Deviation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56876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Median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58.8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59.2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53.7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011907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Minimum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452794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Maximum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98.0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98.0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94.3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336296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662121589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Mode of administration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618819615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Self-complete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14212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45.0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12955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44.3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53.7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066927489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Proxy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3352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3178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933641259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Interviewer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13993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44.3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13083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44.8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38.9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27227709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31557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29216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953074737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3612371662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Language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1674534364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Malay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27878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25715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2163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92.4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427999496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Chinese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3004647604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Tamil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1330535719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English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1218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1161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1781241676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31557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29216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2529635292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4207216515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Gender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829254830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Male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16547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52.4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15376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52.6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1171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664696800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Female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15010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47.6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13840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47.4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1170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3897650742"/>
                  </a:ext>
                </a:extLst>
              </a:tr>
              <a:tr h="127981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31557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29216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 dirty="0">
                          <a:effectLst/>
                        </a:rPr>
                        <a:t>100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91" marR="57591" marT="0" marB="0" anchor="b"/>
                </a:tc>
                <a:extLst>
                  <a:ext uri="{0D108BD9-81ED-4DB2-BD59-A6C34878D82A}">
                    <a16:rowId xmlns:a16="http://schemas.microsoft.com/office/drawing/2014/main" val="3597377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4164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1.5.2: Frequencies reported by dimension and level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485026-EDE1-27BE-3035-BB7948D15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1881"/>
              </p:ext>
            </p:extLst>
          </p:nvPr>
        </p:nvGraphicFramePr>
        <p:xfrm>
          <a:off x="338249" y="1383146"/>
          <a:ext cx="11515494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9498">
                  <a:extLst>
                    <a:ext uri="{9D8B030D-6E8A-4147-A177-3AD203B41FA5}">
                      <a16:colId xmlns:a16="http://schemas.microsoft.com/office/drawing/2014/main" val="4185341279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319664678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2801911539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751491349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3251425898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2038331263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4215812779"/>
                    </a:ext>
                  </a:extLst>
                </a:gridCol>
              </a:tblGrid>
              <a:tr h="117604">
                <a:tc>
                  <a:txBody>
                    <a:bodyPr/>
                    <a:lstStyle/>
                    <a:p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All Dialysis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Haemodialysis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Peritoneal Dialysis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251622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n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%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n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%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n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%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extLst>
                  <a:ext uri="{0D108BD9-81ED-4DB2-BD59-A6C34878D82A}">
                    <a16:rowId xmlns:a16="http://schemas.microsoft.com/office/drawing/2014/main" val="3504391197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Mobility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433304149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1-No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18913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59.9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17369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59.5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1544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66.0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731827162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2-Slight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5657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17.9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5235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17.9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422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18.0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4223899019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 dirty="0">
                          <a:effectLst/>
                        </a:rPr>
                        <a:t>   </a:t>
                      </a:r>
                      <a:r>
                        <a:rPr lang="en-MY" sz="1400" kern="100" dirty="0" err="1">
                          <a:effectLst/>
                        </a:rPr>
                        <a:t>Lvl</a:t>
                      </a:r>
                      <a:r>
                        <a:rPr lang="en-MY" sz="1400" kern="100" dirty="0">
                          <a:effectLst/>
                        </a:rPr>
                        <a:t> 3-Moderate problems</a:t>
                      </a:r>
                      <a:endParaRPr lang="en-MY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3336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10.6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3136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10.7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8.5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495907257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4-Severe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1460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1387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 dirty="0">
                          <a:effectLst/>
                        </a:rPr>
                        <a:t>3.1</a:t>
                      </a:r>
                      <a:endParaRPr lang="en-MY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782384246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5-Extreme problems/unable to do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2191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2089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182266556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Total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31557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29216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2341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3511841451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Self-care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3749113876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1-No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21228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67.3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19480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66.7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1748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74.7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3332891960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2-Slight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4780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15.1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4455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15.2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325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13.9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3286282043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3-Moderate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2984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9.5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2841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9.7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143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670514648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4-Severe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1138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3.6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1089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3.7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685560769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5-Extreme problems/unable to do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1427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1351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176750259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Total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31557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29216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2341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2817860167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Usual activities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249836604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1-No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18433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58.4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16883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57.8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1550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66.2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2720213328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2-Slight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6726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21.3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6248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21.4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478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20.4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288773619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3-Moderate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3541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11.2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3355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11.5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186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4041336257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4-Severe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1356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1299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3582592564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5-Extreme problems/unable to do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1501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1431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3.0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3916136650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Total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31557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29216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2341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 dirty="0">
                          <a:effectLst/>
                        </a:rPr>
                        <a:t>100</a:t>
                      </a:r>
                      <a:endParaRPr lang="en-MY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834045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96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1.5.2: Frequencies reported by dimension and level in dialysis patients, 2025 (cont.)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485026-EDE1-27BE-3035-BB7948D15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659168"/>
              </p:ext>
            </p:extLst>
          </p:nvPr>
        </p:nvGraphicFramePr>
        <p:xfrm>
          <a:off x="338249" y="1383146"/>
          <a:ext cx="11515494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9498">
                  <a:extLst>
                    <a:ext uri="{9D8B030D-6E8A-4147-A177-3AD203B41FA5}">
                      <a16:colId xmlns:a16="http://schemas.microsoft.com/office/drawing/2014/main" val="4185341279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319664678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2801911539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751491349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3251425898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2038331263"/>
                    </a:ext>
                  </a:extLst>
                </a:gridCol>
                <a:gridCol w="1247666">
                  <a:extLst>
                    <a:ext uri="{9D8B030D-6E8A-4147-A177-3AD203B41FA5}">
                      <a16:colId xmlns:a16="http://schemas.microsoft.com/office/drawing/2014/main" val="4215812779"/>
                    </a:ext>
                  </a:extLst>
                </a:gridCol>
              </a:tblGrid>
              <a:tr h="117604">
                <a:tc>
                  <a:txBody>
                    <a:bodyPr/>
                    <a:lstStyle/>
                    <a:p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All Dialysis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Haemodialysis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Peritoneal Dialysis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251622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n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%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n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%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n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</a:rPr>
                        <a:t>%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/>
                </a:tc>
                <a:extLst>
                  <a:ext uri="{0D108BD9-81ED-4DB2-BD59-A6C34878D82A}">
                    <a16:rowId xmlns:a16="http://schemas.microsoft.com/office/drawing/2014/main" val="3504391197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Pain/discomfort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 dirty="0">
                          <a:effectLst/>
                        </a:rPr>
                        <a:t> </a:t>
                      </a:r>
                      <a:endParaRPr lang="en-MY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2660514875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1-No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19531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61.9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17749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60.8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1782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76.1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727009015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2-Slight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8310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26.3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7862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26.9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448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19.1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893971189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3-Moderate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2689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8.5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2593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8.9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96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4.1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444497783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4-Severe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653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646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0.3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200535681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5-Extreme problems/unable to do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374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366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0.3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4247455060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Total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31557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29216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2341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897014712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Anxiety/depression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 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386247938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1-No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 dirty="0">
                          <a:effectLst/>
                        </a:rPr>
                        <a:t>23360</a:t>
                      </a:r>
                      <a:endParaRPr lang="en-MY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74.0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21477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73.5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1883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80.4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4130402221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2-Slight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5938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18.8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5577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19.1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361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15.4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2132776507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3-Moderate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1603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5.1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1518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5.2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85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3.6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3406767983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4-Severe problems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395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389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0.3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2301323763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Lvl 5-Extreme problems/unable to do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261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0.8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255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0.9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0.3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1431281762"/>
                  </a:ext>
                </a:extLst>
              </a:tr>
              <a:tr h="117604">
                <a:tc>
                  <a:txBody>
                    <a:bodyPr/>
                    <a:lstStyle/>
                    <a:p>
                      <a:r>
                        <a:rPr lang="en-MY" sz="1400" kern="100">
                          <a:effectLst/>
                        </a:rPr>
                        <a:t>   Total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31557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29216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100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>
                          <a:effectLst/>
                        </a:rPr>
                        <a:t>2341</a:t>
                      </a:r>
                      <a:endParaRPr lang="en-MY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400" kern="100" dirty="0">
                          <a:effectLst/>
                        </a:rPr>
                        <a:t>100</a:t>
                      </a:r>
                      <a:endParaRPr lang="en-MY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922" marR="52922" marT="0" marB="0" anchor="b"/>
                </a:tc>
                <a:extLst>
                  <a:ext uri="{0D108BD9-81ED-4DB2-BD59-A6C34878D82A}">
                    <a16:rowId xmlns:a16="http://schemas.microsoft.com/office/drawing/2014/main" val="4286611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413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1.5.2 (a): Frequencies reported on Mobility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951BE5-F181-4C9D-CFE8-9A31A8A74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322698"/>
            <a:ext cx="7497001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8935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1.5.2 (b): Frequencies reported on Self-care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4DC613-FC7F-E79E-6754-8C0F3C156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322698"/>
            <a:ext cx="7497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573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1.5.2 (c): Frequencies reported on Usual activities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270687-E7FC-EC84-C70F-497F23AFF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322698"/>
            <a:ext cx="7497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3911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1.5.2 (d): Frequencies reported on Pain/discomfort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1D5B28-6CDF-4BFC-6215-7C0A0FFC9F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322698"/>
            <a:ext cx="7497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226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1.5.2 (e): Frequencies reported on Anxiety/depression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EF5CFC-3C27-0FE6-5BBE-0B0D040CB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266539"/>
            <a:ext cx="7497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823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1.5.3: EQ-5D-5L index values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F6E854-AF3C-F1FD-6690-D25768D32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302982"/>
              </p:ext>
            </p:extLst>
          </p:nvPr>
        </p:nvGraphicFramePr>
        <p:xfrm>
          <a:off x="338249" y="1383146"/>
          <a:ext cx="11515494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7237">
                  <a:extLst>
                    <a:ext uri="{9D8B030D-6E8A-4147-A177-3AD203B41FA5}">
                      <a16:colId xmlns:a16="http://schemas.microsoft.com/office/drawing/2014/main" val="405487034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2631578751"/>
                    </a:ext>
                  </a:extLst>
                </a:gridCol>
                <a:gridCol w="3367315">
                  <a:extLst>
                    <a:ext uri="{9D8B030D-6E8A-4147-A177-3AD203B41FA5}">
                      <a16:colId xmlns:a16="http://schemas.microsoft.com/office/drawing/2014/main" val="1649471954"/>
                    </a:ext>
                  </a:extLst>
                </a:gridCol>
                <a:gridCol w="3493514">
                  <a:extLst>
                    <a:ext uri="{9D8B030D-6E8A-4147-A177-3AD203B41FA5}">
                      <a16:colId xmlns:a16="http://schemas.microsoft.com/office/drawing/2014/main" val="7108961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All Dialysis (n: 31557)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Haemodialysis (n: 29216)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Peritoneal Dialysis (n: 2341)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6126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EQ-5D-5L index value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EQ-5D-5L index values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EQ-5D-5L index values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859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Mean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0.805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0.800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0.864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3690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Standard Deviation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0.281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0.284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0.221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3098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</a:rPr>
                        <a:t>Median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0.919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0.919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</a:rPr>
                        <a:t>1.000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208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Minimum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-0.441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-0.441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-0.441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5216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Maximum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795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675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1.5.3: Mean EQ-5D-5L index values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FE7B51-650F-B43E-EF14-70B31B4B0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266539"/>
            <a:ext cx="7497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483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1.5.4: Mean EQ VAS Score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A832B9-36EB-7E7E-7197-EE2848D29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503" y="1266539"/>
            <a:ext cx="7497000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3410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1.5.4: EQ VAS Score in dialysis patients, 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AFA2A4-BA24-CD10-DF8D-AFA6AF9347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859436"/>
              </p:ext>
            </p:extLst>
          </p:nvPr>
        </p:nvGraphicFramePr>
        <p:xfrm>
          <a:off x="338249" y="1173894"/>
          <a:ext cx="11515492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625">
                  <a:extLst>
                    <a:ext uri="{9D8B030D-6E8A-4147-A177-3AD203B41FA5}">
                      <a16:colId xmlns:a16="http://schemas.microsoft.com/office/drawing/2014/main" val="291737540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489422102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619465124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2699577257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1719557448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1899804118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2945565948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2718237552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3990533605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3294090997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1683155848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715346230"/>
                    </a:ext>
                  </a:extLst>
                </a:gridCol>
              </a:tblGrid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Health score on assessment day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7848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0 - 10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11 - 20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21 - 30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31 - 40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41 - 50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51 - 60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61 - 70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71 - 80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81 - 90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91 - 100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249685638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1418010469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Dialysis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3411130923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Age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132311956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18-24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376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91169152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25-34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263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787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1799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55284845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35-44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1606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4082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560166587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45-54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265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1231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1707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2257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6426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80808954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55-64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439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901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1897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2213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2638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8866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060721523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65-74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503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1753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1831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7429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29999457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≥ 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595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508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2579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83814600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877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1602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3009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6499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7864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9746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31557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2571578593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Mean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81.3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8787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SD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19.9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065852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Median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52595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Min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99653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Max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 dirty="0">
                          <a:effectLst/>
                        </a:rPr>
                        <a:t>100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86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8300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1.5.4: EQ VAS Score in dialysis patients, 2025 (cont.)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AFA2A4-BA24-CD10-DF8D-AFA6AF9347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000837"/>
              </p:ext>
            </p:extLst>
          </p:nvPr>
        </p:nvGraphicFramePr>
        <p:xfrm>
          <a:off x="338249" y="1171114"/>
          <a:ext cx="11515492" cy="518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625">
                  <a:extLst>
                    <a:ext uri="{9D8B030D-6E8A-4147-A177-3AD203B41FA5}">
                      <a16:colId xmlns:a16="http://schemas.microsoft.com/office/drawing/2014/main" val="291737540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489422102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619465124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2699577257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1719557448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1899804118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2945565948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2718237552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3990533605"/>
                    </a:ext>
                  </a:extLst>
                </a:gridCol>
                <a:gridCol w="941525">
                  <a:extLst>
                    <a:ext uri="{9D8B030D-6E8A-4147-A177-3AD203B41FA5}">
                      <a16:colId xmlns:a16="http://schemas.microsoft.com/office/drawing/2014/main" val="3294090997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1683155848"/>
                    </a:ext>
                  </a:extLst>
                </a:gridCol>
                <a:gridCol w="942681">
                  <a:extLst>
                    <a:ext uri="{9D8B030D-6E8A-4147-A177-3AD203B41FA5}">
                      <a16:colId xmlns:a16="http://schemas.microsoft.com/office/drawing/2014/main" val="715346230"/>
                    </a:ext>
                  </a:extLst>
                </a:gridCol>
              </a:tblGrid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Health score on assessment day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7848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0 - 10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11 - 20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21 - 30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31 - 40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41 - 50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51 - 60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61 - 70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71 - 80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81 - 90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91 - 100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249685638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1418010469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HD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 dirty="0">
                          <a:effectLst/>
                        </a:rPr>
                        <a:t> 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1423016900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Age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1372971007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18-24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27459600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25-34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406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668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1535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36595018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35-44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657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3678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547691964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45-54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454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2106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5943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179748053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55-64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389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846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1771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1985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2497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8262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825471154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65-74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209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494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393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1671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1752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7062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232755596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≥ 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559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466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2456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2313939110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831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1554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2842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6074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6975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9055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29216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57582549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Mean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81.0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409842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SD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20.2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67812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Median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85.0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071977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Min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621879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Max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37968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 dirty="0">
                          <a:effectLst/>
                        </a:rPr>
                        <a:t> 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397252390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PD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336044780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Age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extLst>
                  <a:ext uri="{0D108BD9-81ED-4DB2-BD59-A6C34878D82A}">
                    <a16:rowId xmlns:a16="http://schemas.microsoft.com/office/drawing/2014/main" val="347626556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 dirty="0">
                          <a:effectLst/>
                        </a:rPr>
                        <a:t>      18-24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820043139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25-34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264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565036557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35-44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257188530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45-54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188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483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1990928097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55-64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228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4149803064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65-74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134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3702337059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≥ 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123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4220039081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100">
                          <a:effectLst/>
                        </a:rPr>
                        <a:t>      Total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425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889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691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2341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extLst>
                  <a:ext uri="{0D108BD9-81ED-4DB2-BD59-A6C34878D82A}">
                    <a16:rowId xmlns:a16="http://schemas.microsoft.com/office/drawing/2014/main" val="6227748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Mean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84.5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945409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SD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16.2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534325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Median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98087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Min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8926"/>
                  </a:ext>
                </a:extLst>
              </a:tr>
              <a:tr h="87027">
                <a:tc>
                  <a:txBody>
                    <a:bodyPr/>
                    <a:lstStyle/>
                    <a:p>
                      <a:r>
                        <a:rPr lang="en-MY" sz="1000" kern="0">
                          <a:effectLst/>
                        </a:rPr>
                        <a:t>   Max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/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n-MY" sz="1000" kern="100" dirty="0">
                          <a:effectLst/>
                        </a:rPr>
                        <a:t>100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69" marR="20669" marT="0" marB="0" anchor="b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098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2180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3090</Words>
  <Application>Microsoft Office PowerPoint</Application>
  <PresentationFormat>Widescreen</PresentationFormat>
  <Paragraphs>2133</Paragraphs>
  <Slides>29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CHAPTER 1  ALL KIDNEY REPLACEMENT THERAPY IN MALAYSIA</vt:lpstr>
      <vt:lpstr>Table 1.1.1: Stock and flow of New KRT Incidence, Malaysia 2016-2025</vt:lpstr>
      <vt:lpstr>Figure 1.1.1(a): Number of new KRT patients by modality (New Dialysis and New Transplant), Malaysia 1969-2025</vt:lpstr>
      <vt:lpstr>Figure 1.1.1(b): Proportion of new KRT patients by modality (New Dialysis and New Transplant), Malaysia 1969-2025</vt:lpstr>
      <vt:lpstr>Table 1.1.2: Stock and flow of ESKD Patients on KRT at 31st Dec, Malaysia 2016-2025</vt:lpstr>
      <vt:lpstr>Figure 1.1.2(a): Prevalence of treated ESKD patients by modality (On KRT at 31st Dec), Malaysia 1969-2025</vt:lpstr>
      <vt:lpstr>Figure 1.1.2(b): Proportion of treated prevalent ESKD patients by modality (On KRT at 31st Dec), Malaysia 1969-2025</vt:lpstr>
      <vt:lpstr>Figure 1.2.1: Incidence rate of newly treated ESKD patients (per million population) by modality (New Dialysis and New Transplant), Malaysia 1969-2025</vt:lpstr>
      <vt:lpstr>Figure 1.2.2: Prevalence rate of treated ESKD patients (per million population) by modality (On KRT at 31st Dec), Malaysia 1969-2025</vt:lpstr>
      <vt:lpstr>Table 1.2.3: Kidney transplant rate per 1000 dialysis patients, 1969-2025</vt:lpstr>
      <vt:lpstr>Figure 1.2.3(a): Kidney transplant rate per 1000 dialysis patients, Malaysia 1969-2025</vt:lpstr>
      <vt:lpstr>Figure 1.2.3(b): Kidney transplant rate per 1000 dialysis patients (in Ln), Malaysia 1969-2025</vt:lpstr>
      <vt:lpstr>Table 1.3.1: HIV positive patients in the KRT population, 2023-2025</vt:lpstr>
      <vt:lpstr>Table 1.4.1: Work related rehabilitation in relation to modality, new dialysis patients 2016 - 2025</vt:lpstr>
      <vt:lpstr>Table 1.4.2: Work related rehabilitation in relation to year of entry, new HD patients 2016 - 2025</vt:lpstr>
      <vt:lpstr>Table 1.4.3: Work related rehabilitation in relation to year of entry, new PD patients 2016 – 2025</vt:lpstr>
      <vt:lpstr>Table 1.5.1: Characteristics of EQ-5D-5L respondents on dialysis, 2025</vt:lpstr>
      <vt:lpstr>Table 1.5.2: Frequencies reported by dimension and level in dialysis patients, 2025</vt:lpstr>
      <vt:lpstr>Table 1.5.2: Frequencies reported by dimension and level in dialysis patients, 2025 (cont.)</vt:lpstr>
      <vt:lpstr>Figure 1.5.2 (a): Frequencies reported on Mobility in dialysis patients, 2025</vt:lpstr>
      <vt:lpstr>Figure 1.5.2 (b): Frequencies reported on Self-care in dialysis patients, 2025</vt:lpstr>
      <vt:lpstr>Figure 1.5.2 (c): Frequencies reported on Usual activities in dialysis patients, 2025</vt:lpstr>
      <vt:lpstr>Figure 1.5.2 (d): Frequencies reported on Pain/discomfort in dialysis patients, 2025</vt:lpstr>
      <vt:lpstr>Figure 1.5.2 (e): Frequencies reported on Anxiety/depression in dialysis patients, 2025</vt:lpstr>
      <vt:lpstr>Table 1.5.3: EQ-5D-5L index values in dialysis patients, 2025</vt:lpstr>
      <vt:lpstr>Figure 1.5.3: Mean EQ-5D-5L index values in dialysis patients, 2025</vt:lpstr>
      <vt:lpstr>Figure 1.5.4: Mean EQ VAS Score in dialysis patients, 2025</vt:lpstr>
      <vt:lpstr>Table 1.5.4: EQ VAS Score in dialysis patients, 2025</vt:lpstr>
      <vt:lpstr>Table 1.5.4: EQ VAS Score in dialysis patients, 2025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Wan Najdah Wan Mohamad Ali</dc:creator>
  <cp:lastModifiedBy>Wan Najdah Wan Mohamad Ali</cp:lastModifiedBy>
  <cp:revision>8</cp:revision>
  <dcterms:created xsi:type="dcterms:W3CDTF">2026-10-04T00:55:20Z</dcterms:created>
  <dcterms:modified xsi:type="dcterms:W3CDTF">2026-11-03T02:16:32Z</dcterms:modified>
</cp:coreProperties>
</file>