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73" r:id="rId13"/>
    <p:sldId id="267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4660"/>
  </p:normalViewPr>
  <p:slideViewPr>
    <p:cSldViewPr snapToGrid="0">
      <p:cViewPr varScale="1">
        <p:scale>
          <a:sx n="65" d="100"/>
          <a:sy n="65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2AAF3-E52A-4B35-AC0E-7A8B0A98A7DF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AAC7B-8434-4EA0-92B8-8FA4B8CF5C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6653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5104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936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829DB-8908-42EA-A392-DE859ED1FE73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4197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C46B-E50D-481E-AC73-032F90370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0A682-A679-3DD9-349B-29E2039072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1FE77-9A2D-47D7-2E3B-5EF64A4A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DB8D7-8AF5-E7E2-893A-F0D1F6CE5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C39D2-B8A0-A8BF-CAC9-77FA29F4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994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5E81-D3E5-51ED-A4DC-473430A0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1843D-EBA9-D188-0607-F0228F3AC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32F22-66DF-11A1-C859-0DD286E40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C3A3-BF54-C3E6-D887-411ADF5FE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82842-3AD5-5A56-5383-D9147AF0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1391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944F-D450-E72F-C8CA-E5FFDDAE5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F6DC1-1CF2-412B-DE13-83C5F9670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8588F-FBE0-A194-B34A-72E5B1D7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7441-6BB5-3BB9-5A30-388ADEAC4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4554C-11EE-8FDF-0F82-B1C87616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2596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BA60-56AA-6AB0-7AD1-68CCD0807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B439E-1206-AEA8-ADE7-91EF02F4B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AE4F6-80D0-8A56-CEE3-6A340012F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E06A1-C19B-853B-EA85-3EDDC7CF1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F2E62-52C2-13EE-64DC-4E86624E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D6D38-027F-6540-781D-25BE7D2E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407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AC1A-BDAA-901E-BF39-0DB690AB7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0DD52-F538-888E-5572-8D0D6343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35121-A6DB-9561-262C-16F0E6C26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94B4C-FEE1-4E95-CCE3-E5D8FE2252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EAC65A-12FA-CF96-C21F-9C7088BD7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8ADA72-FFE4-C5CE-46F0-2D76C535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5AC259-4DEC-C43C-CFDE-6F459439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930B41-B2AB-5F41-7FBC-1D6AEEA5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602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51BE-291C-DC43-1B8A-6E1162CD7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52DCE-FDFC-44D3-AF03-068CF1385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4E838E-F09F-B49E-E5F5-4BEA8F551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576F02-9CAB-C2FE-32E6-BF8D05ED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5111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0D84F-CC1D-C140-7A28-3671EA543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58CAA8-F086-BAF9-00D9-54DBBB626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34EC8-0915-79D8-EB84-09335439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339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CCAA1-87CB-8E95-F660-A47A847E4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2BCE9-F333-B1AA-2472-B9A19B37B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BCD2F-BDB2-94C7-89F7-04B4D6425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013C6-9423-34D1-A210-3751D64A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FFE69-0F9E-8982-74BC-1B59060E2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EE3F7-D9C3-6E18-0D39-D511DD28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773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758B-59C5-626F-07D5-DF9A629D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D441DF-71A0-017C-BDB5-88074F91DB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BD931-127F-6516-338B-A307A792E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3026E-0011-CC79-8EA0-3ECA39454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B20FC-C773-A1E7-5232-EA121939F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A8D00-2D45-EC38-BA58-771A220B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89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0EBD-6922-8225-0AE6-2F17EB40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0593F8-222B-27DB-AA94-8B7FFFCCC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D49A2-309F-4D8E-4834-0C1AB2D1A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7B2E7-59D4-0F2B-4445-A659972EB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F9041-DCCA-B793-7CF7-F23CEBDA7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559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538D8-89D5-3CF6-353D-811FBA02B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EF3569-509A-77BB-17D6-AEF3E13E5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37DBF-A4B2-C783-A249-02530923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F427C-CD51-0C1D-355E-C8FDBC893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7706A-EF7F-8D2D-33E8-2906C4E3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9422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7114CA-C4DB-CFED-94FE-3967609E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04457-E7BE-C5EE-38B7-EB67A1AA2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8B388-F7BC-1778-E58C-19C59085C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4E66E-3049-4A70-A35F-893066FBA0E8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C3FD5-9E6B-D21B-1F07-963A9063F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5865-DFB4-26BD-47FC-21C136B21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2972A-304A-431A-B075-A3EFF0B67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337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F60F-D6E3-A2C4-1610-0BC01CFFAA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CHAPTER 1 </a:t>
            </a:r>
            <a:b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MY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KIDNEY REPLACEMENT THERAPY IN MALAYSIA</a:t>
            </a:r>
            <a:endParaRPr lang="en-MY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100B70-52FA-79D0-32F1-CC2B9C0CC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Autofit/>
          </a:bodyPr>
          <a:lstStyle/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Sunita Bavanandan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Hooi Lai Seong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Ong Loke Meng</a:t>
            </a:r>
          </a:p>
          <a:p>
            <a:pPr algn="ctr"/>
            <a:r>
              <a:rPr lang="en-MY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Maisarah Jalalonmuhali</a:t>
            </a:r>
          </a:p>
          <a:p>
            <a:r>
              <a:rPr lang="en-MY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Choo Cheh Loo</a:t>
            </a:r>
            <a:endParaRPr lang="en-MY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65BCAE-D7CC-5D3A-EB8E-B0CE2E73F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12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1.1.1: Stock and flow of New KRT Incidence, Malaysia 2016-2025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E5835C7-9BDB-A743-DDB9-E67525C84A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01183"/>
              </p:ext>
            </p:extLst>
          </p:nvPr>
        </p:nvGraphicFramePr>
        <p:xfrm>
          <a:off x="338253" y="1321200"/>
          <a:ext cx="11511749" cy="373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4999">
                  <a:extLst>
                    <a:ext uri="{9D8B030D-6E8A-4147-A177-3AD203B41FA5}">
                      <a16:colId xmlns:a16="http://schemas.microsoft.com/office/drawing/2014/main" val="168974274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1932903477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2369212560"/>
                    </a:ext>
                  </a:extLst>
                </a:gridCol>
                <a:gridCol w="848830">
                  <a:extLst>
                    <a:ext uri="{9D8B030D-6E8A-4147-A177-3AD203B41FA5}">
                      <a16:colId xmlns:a16="http://schemas.microsoft.com/office/drawing/2014/main" val="2397589939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4021479538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1114093229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568185324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1399090722"/>
                    </a:ext>
                  </a:extLst>
                </a:gridCol>
                <a:gridCol w="846520">
                  <a:extLst>
                    <a:ext uri="{9D8B030D-6E8A-4147-A177-3AD203B41FA5}">
                      <a16:colId xmlns:a16="http://schemas.microsoft.com/office/drawing/2014/main" val="2512879570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792443635"/>
                    </a:ext>
                  </a:extLst>
                </a:gridCol>
                <a:gridCol w="847675">
                  <a:extLst>
                    <a:ext uri="{9D8B030D-6E8A-4147-A177-3AD203B41FA5}">
                      <a16:colId xmlns:a16="http://schemas.microsoft.com/office/drawing/2014/main" val="3257355312"/>
                    </a:ext>
                  </a:extLst>
                </a:gridCol>
              </a:tblGrid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Year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1780536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Dialysis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9905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10446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9499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9929058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 Patients 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8249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7738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7324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6955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7104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77609526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1807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1696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1230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38926948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Transplant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277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16083234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Dialysis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313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292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3690176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6521366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98598631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Transplant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73246955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HD,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80.0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79.3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82.2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83.5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64416271"/>
                  </a:ext>
                </a:extLst>
              </a:tr>
              <a:tr h="155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PD,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66859308"/>
                  </a:ext>
                </a:extLst>
              </a:tr>
              <a:tr h="155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2000" kern="100">
                          <a:effectLst/>
                        </a:rPr>
                        <a:t>New Tx,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0.8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1.1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6479553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AB6534D-921B-5E6B-7561-3383E4F9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4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1.1.1(a): Number of new KRT patients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44D48-918C-EF02-72A6-39409BE67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11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20607A-2D69-5C5A-0F6B-4BCC21B43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1.1.1(b): Proportion of new KRT patients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F8CE9-CEF6-7DAF-6C51-44F1C7598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700"/>
            <a:ext cx="6999320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6CDEDD-6DA9-BE22-5E36-C33554DEC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5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1.1.2: Stock and flow of ESKD Patients on KRT at 31st Dec, Malaysia 2016-2025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E2F500-5AFD-41BE-BC2A-27221CA72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90985"/>
              </p:ext>
            </p:extLst>
          </p:nvPr>
        </p:nvGraphicFramePr>
        <p:xfrm>
          <a:off x="338254" y="1321950"/>
          <a:ext cx="11511748" cy="3739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2072">
                  <a:extLst>
                    <a:ext uri="{9D8B030D-6E8A-4147-A177-3AD203B41FA5}">
                      <a16:colId xmlns:a16="http://schemas.microsoft.com/office/drawing/2014/main" val="1904988389"/>
                    </a:ext>
                  </a:extLst>
                </a:gridCol>
                <a:gridCol w="907126">
                  <a:extLst>
                    <a:ext uri="{9D8B030D-6E8A-4147-A177-3AD203B41FA5}">
                      <a16:colId xmlns:a16="http://schemas.microsoft.com/office/drawing/2014/main" val="3575166724"/>
                    </a:ext>
                  </a:extLst>
                </a:gridCol>
                <a:gridCol w="907126">
                  <a:extLst>
                    <a:ext uri="{9D8B030D-6E8A-4147-A177-3AD203B41FA5}">
                      <a16:colId xmlns:a16="http://schemas.microsoft.com/office/drawing/2014/main" val="1457719803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8587987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069812299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6139698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588827507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547770882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503909811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1458101216"/>
                    </a:ext>
                  </a:extLst>
                </a:gridCol>
                <a:gridCol w="909428">
                  <a:extLst>
                    <a:ext uri="{9D8B030D-6E8A-4147-A177-3AD203B41FA5}">
                      <a16:colId xmlns:a16="http://schemas.microsoft.com/office/drawing/2014/main" val="2122457723"/>
                    </a:ext>
                  </a:extLst>
                </a:gridCol>
              </a:tblGrid>
              <a:tr h="40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Year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4117287135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Dialysis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57638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56149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54662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52221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50559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50412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47498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44758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42550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40603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201847852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 Patients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50833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49339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47979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45859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44633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44883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42516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40194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38264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36626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39346846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6805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6810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6683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6362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5529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4982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4564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4286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3977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100494823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Transplant Patients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2441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2281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2138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323065857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Dialysis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1684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1636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1597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1552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1284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027590246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1449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1402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1383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1307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254565342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 Rate, pmp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200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16174773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Transplant Rate, pmp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70037805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HD,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84.7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86.3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37118824"/>
                  </a:ext>
                </a:extLst>
              </a:tr>
              <a:tr h="50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PD,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10.1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38521444"/>
                  </a:ext>
                </a:extLst>
              </a:tr>
              <a:tr h="4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2000" kern="100">
                          <a:effectLst/>
                        </a:rPr>
                        <a:t>Tx, 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3.9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>
                          <a:effectLst/>
                        </a:rPr>
                        <a:t>4.2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2000" kern="1200" dirty="0">
                          <a:effectLst/>
                        </a:rPr>
                        <a:t>4.3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6623202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2462E34-6C52-20CC-3AE1-258E306DE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1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1.1.2(a): Prevalence of treated ESKD patients by modality (On KRT at 31st Dec),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D3BFC-6435-5281-2371-A01E170B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1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D38C2D-0F80-3F9C-C784-A8A49971E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1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1.1.2(b): Proportion of treated prevalent ESKD patients by modality (On KRT at 31st Dec),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C9D96D-9DC8-A5D1-F8D2-163F75306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B7702E-929F-F6CE-BB8A-9FC8DA86E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1.2.1: Incidence rate of newly treated ESKD patients (per million population) by modality (New Dialysis and New Transplant), Malaysia 1969-2025</a:t>
            </a:r>
            <a:endParaRPr lang="en-MY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3FCDD-C7DB-1815-1266-35F8905A9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130" y="13211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0BEDD8-F8EC-ADB3-C5BB-E14F08434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6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Figure 1.2.2: Prevalence rate of treated ESKD patients (per million population) by modality (On KRT at 31st Dec), Malaysia 1969-2025</a:t>
            </a:r>
            <a:endParaRPr lang="en-MY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6B350-A3BA-0609-4856-52EFF7F08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130" y="1322698"/>
            <a:ext cx="6999321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F6F715-0D51-6E0E-AA99-144248F07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4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1.2.3: Kidney transplant rate per 1000 dialysis patients, 1969-2025</a:t>
            </a:r>
            <a:endParaRPr lang="en-MY" sz="3200" b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7AF177-AFAD-C7C5-0AF1-AD4B9108B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822458"/>
              </p:ext>
            </p:extLst>
          </p:nvPr>
        </p:nvGraphicFramePr>
        <p:xfrm>
          <a:off x="334297" y="1321200"/>
          <a:ext cx="11519447" cy="48379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685">
                  <a:extLst>
                    <a:ext uri="{9D8B030D-6E8A-4147-A177-3AD203B41FA5}">
                      <a16:colId xmlns:a16="http://schemas.microsoft.com/office/drawing/2014/main" val="4159539028"/>
                    </a:ext>
                  </a:extLst>
                </a:gridCol>
                <a:gridCol w="1567483">
                  <a:extLst>
                    <a:ext uri="{9D8B030D-6E8A-4147-A177-3AD203B41FA5}">
                      <a16:colId xmlns:a16="http://schemas.microsoft.com/office/drawing/2014/main" val="2530154618"/>
                    </a:ext>
                  </a:extLst>
                </a:gridCol>
                <a:gridCol w="1742544">
                  <a:extLst>
                    <a:ext uri="{9D8B030D-6E8A-4147-A177-3AD203B41FA5}">
                      <a16:colId xmlns:a16="http://schemas.microsoft.com/office/drawing/2014/main" val="3055326750"/>
                    </a:ext>
                  </a:extLst>
                </a:gridCol>
                <a:gridCol w="1788612">
                  <a:extLst>
                    <a:ext uri="{9D8B030D-6E8A-4147-A177-3AD203B41FA5}">
                      <a16:colId xmlns:a16="http://schemas.microsoft.com/office/drawing/2014/main" val="845000250"/>
                    </a:ext>
                  </a:extLst>
                </a:gridCol>
                <a:gridCol w="110565">
                  <a:extLst>
                    <a:ext uri="{9D8B030D-6E8A-4147-A177-3AD203B41FA5}">
                      <a16:colId xmlns:a16="http://schemas.microsoft.com/office/drawing/2014/main" val="3140100611"/>
                    </a:ext>
                  </a:extLst>
                </a:gridCol>
                <a:gridCol w="761284">
                  <a:extLst>
                    <a:ext uri="{9D8B030D-6E8A-4147-A177-3AD203B41FA5}">
                      <a16:colId xmlns:a16="http://schemas.microsoft.com/office/drawing/2014/main" val="3126286538"/>
                    </a:ext>
                  </a:extLst>
                </a:gridCol>
                <a:gridCol w="1496076">
                  <a:extLst>
                    <a:ext uri="{9D8B030D-6E8A-4147-A177-3AD203B41FA5}">
                      <a16:colId xmlns:a16="http://schemas.microsoft.com/office/drawing/2014/main" val="1176056028"/>
                    </a:ext>
                  </a:extLst>
                </a:gridCol>
                <a:gridCol w="1681503">
                  <a:extLst>
                    <a:ext uri="{9D8B030D-6E8A-4147-A177-3AD203B41FA5}">
                      <a16:colId xmlns:a16="http://schemas.microsoft.com/office/drawing/2014/main" val="415529959"/>
                    </a:ext>
                  </a:extLst>
                </a:gridCol>
                <a:gridCol w="1743695">
                  <a:extLst>
                    <a:ext uri="{9D8B030D-6E8A-4147-A177-3AD203B41FA5}">
                      <a16:colId xmlns:a16="http://schemas.microsoft.com/office/drawing/2014/main" val="3087496633"/>
                    </a:ext>
                  </a:extLst>
                </a:gridCol>
              </a:tblGrid>
              <a:tr h="286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Year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new transplant recipients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prevalent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Kidney transplant rate per 1000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Year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new transplant recipients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Number of prevalent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Kidney transplant rate per 1000 dialysis patients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ctr"/>
                </a:tc>
                <a:extLst>
                  <a:ext uri="{0D108BD9-81ED-4DB2-BD59-A6C34878D82A}">
                    <a16:rowId xmlns:a16="http://schemas.microsoft.com/office/drawing/2014/main" val="125624942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000" kern="100">
                          <a:effectLst/>
                        </a:rPr>
                        <a:t>2025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277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57638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4057108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258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56149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2236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47.0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94454587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54662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116.4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67921453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52221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1395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100.4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513631821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50559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101.2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85737447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152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50412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3.0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965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121.2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44554614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47498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3.4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831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150.4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65659704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44758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696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137.9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348657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112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42550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145.1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89271886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92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40603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200">
                          <a:effectLst/>
                        </a:rPr>
                        <a:t>2.3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536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30786673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37968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461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03940734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35043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114.4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75866532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32274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81.8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63809959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29365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3.7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248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121.0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2862378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26416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210.5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95595218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2010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23779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208.3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27249989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21638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1980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545.5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14288899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19430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793.1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946482049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17112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333.3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336814192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15098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10.1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263.2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85654574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13369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400.0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703776675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11853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312108942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10421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15.4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187200156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9119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18.9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62.5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324564768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163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7844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4137052274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2000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145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6704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21.6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51789887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5555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22.9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1970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2835384130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106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4551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23.3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1969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0.0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4260337123"/>
                  </a:ext>
                </a:extLst>
              </a:tr>
              <a:tr h="140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1997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129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3708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34.8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>
                          <a:effectLst/>
                        </a:rPr>
                        <a:t> </a:t>
                      </a:r>
                      <a:endParaRPr lang="en-MY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MY" sz="1000" kern="100" dirty="0">
                          <a:effectLst/>
                        </a:rPr>
                        <a:t> </a:t>
                      </a:r>
                      <a:endParaRPr lang="en-MY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992" marR="15992" marT="0" marB="0" anchor="b"/>
                </a:tc>
                <a:extLst>
                  <a:ext uri="{0D108BD9-81ED-4DB2-BD59-A6C34878D82A}">
                    <a16:rowId xmlns:a16="http://schemas.microsoft.com/office/drawing/2014/main" val="393770855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539FAF4-D418-B3B9-CD17-3DCBE5351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65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MY" sz="3200" b="1" dirty="0"/>
              <a:t>Figure 1.2.3(a): Kidney transplant rate per 1000 dialysis patients, Malaysia 1969-2025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B6501-C6BD-1173-F807-942B8F131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3017" y="1322699"/>
            <a:ext cx="6996723" cy="50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A5EA38-93EB-ACB1-C210-CDBCE5F1C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232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Figure 1.2.3(b): Kidney transplant rate per 1000 dialysis patients (in Ln), Malaysia 1969-2025</a:t>
            </a:r>
            <a:endParaRPr lang="en-MY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5E562-40CA-519C-29F9-BA16F099B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017" y="1322698"/>
            <a:ext cx="7028581" cy="50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E550D5-A998-4F35-53B8-D219961D1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00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1.3.1: HIV positive patients in the KRT population, 2023-2025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1" y="5536543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NGO = Non-governmental organisation</a:t>
            </a:r>
            <a:endParaRPr lang="en-M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= human immunodeficiency virus</a:t>
            </a:r>
            <a:endParaRPr lang="en-MY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8455D-5443-2340-23AF-6ED28FEB6E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751054"/>
              </p:ext>
            </p:extLst>
          </p:nvPr>
        </p:nvGraphicFramePr>
        <p:xfrm>
          <a:off x="338251" y="1351363"/>
          <a:ext cx="11531019" cy="4145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9422">
                  <a:extLst>
                    <a:ext uri="{9D8B030D-6E8A-4147-A177-3AD203B41FA5}">
                      <a16:colId xmlns:a16="http://schemas.microsoft.com/office/drawing/2014/main" val="1870836521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197425407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163686410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585506858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971292938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3467350585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2985075093"/>
                    </a:ext>
                  </a:extLst>
                </a:gridCol>
                <a:gridCol w="1225055">
                  <a:extLst>
                    <a:ext uri="{9D8B030D-6E8A-4147-A177-3AD203B41FA5}">
                      <a16:colId xmlns:a16="http://schemas.microsoft.com/office/drawing/2014/main" val="1446808090"/>
                    </a:ext>
                  </a:extLst>
                </a:gridCol>
                <a:gridCol w="1226212">
                  <a:extLst>
                    <a:ext uri="{9D8B030D-6E8A-4147-A177-3AD203B41FA5}">
                      <a16:colId xmlns:a16="http://schemas.microsoft.com/office/drawing/2014/main" val="17573501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Haemodialysis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Peritoneal Dialysis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Kidney Transplant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47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n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%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6299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2025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290916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MOH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97.1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88.7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133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92.4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94199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91215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1797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144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60595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2024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29727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MOH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95.0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85.2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66.7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89.5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995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1.6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1.6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73343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13.1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6992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124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1451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2023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 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64620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MOH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49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96.1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88.1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66.7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90.9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31858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PRIVATE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1.5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0.8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47965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UNIVERSITY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2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3.9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10.4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33.3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8.3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7336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600" kern="100">
                          <a:effectLst/>
                        </a:rPr>
                        <a:t>   Total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51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67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3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100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>
                          <a:effectLst/>
                        </a:rPr>
                        <a:t>121</a:t>
                      </a:r>
                      <a:endParaRPr lang="en-MY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1600" kern="100" dirty="0">
                          <a:effectLst/>
                        </a:rPr>
                        <a:t>100</a:t>
                      </a:r>
                      <a:endParaRPr lang="en-MY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0385655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11CF7FF1-3831-64C0-0763-3F7AA2DDA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65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1.4.1: Work related rehabilitation in relation to modality, new dialysis patients 2016 - 2025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723321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ACEF26-9634-51BD-C928-4DC1E9166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7661"/>
              </p:ext>
            </p:extLst>
          </p:nvPr>
        </p:nvGraphicFramePr>
        <p:xfrm>
          <a:off x="338249" y="1322701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7890">
                  <a:extLst>
                    <a:ext uri="{9D8B030D-6E8A-4147-A177-3AD203B41FA5}">
                      <a16:colId xmlns:a16="http://schemas.microsoft.com/office/drawing/2014/main" val="4191709823"/>
                    </a:ext>
                  </a:extLst>
                </a:gridCol>
                <a:gridCol w="701503">
                  <a:extLst>
                    <a:ext uri="{9D8B030D-6E8A-4147-A177-3AD203B41FA5}">
                      <a16:colId xmlns:a16="http://schemas.microsoft.com/office/drawing/2014/main" val="12759120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969386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000211691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1397279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0427974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125757084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80584243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66689994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4582269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417572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301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91385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1639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853700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2170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1861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452698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567368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3914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4231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52.7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3872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1636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7686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7627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8023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7741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7260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87928128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D9ABCCD-753D-3E52-3D7D-7CF55D5B9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836782"/>
              </p:ext>
            </p:extLst>
          </p:nvPr>
        </p:nvGraphicFramePr>
        <p:xfrm>
          <a:off x="338249" y="3554069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7890">
                  <a:extLst>
                    <a:ext uri="{9D8B030D-6E8A-4147-A177-3AD203B41FA5}">
                      <a16:colId xmlns:a16="http://schemas.microsoft.com/office/drawing/2014/main" val="2765212989"/>
                    </a:ext>
                  </a:extLst>
                </a:gridCol>
                <a:gridCol w="701503">
                  <a:extLst>
                    <a:ext uri="{9D8B030D-6E8A-4147-A177-3AD203B41FA5}">
                      <a16:colId xmlns:a16="http://schemas.microsoft.com/office/drawing/2014/main" val="301333698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86619842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67136611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4637784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01730217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321039662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179677661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58962647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2346968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9715139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42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77535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901991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1114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394361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710019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4171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608325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7485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7205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6738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70547419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47E701B-0D0C-23C0-4A54-83BA70CDE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2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1.4.2: Work related rehabilitation in relation to year of entry, new HD patients 2016 - 2025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667572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28FA47-6445-7BA1-CA30-86D6489DE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928882"/>
              </p:ext>
            </p:extLst>
          </p:nvPr>
        </p:nvGraphicFramePr>
        <p:xfrm>
          <a:off x="338250" y="1335996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3350">
                  <a:extLst>
                    <a:ext uri="{9D8B030D-6E8A-4147-A177-3AD203B41FA5}">
                      <a16:colId xmlns:a16="http://schemas.microsoft.com/office/drawing/2014/main" val="73613268"/>
                    </a:ext>
                  </a:extLst>
                </a:gridCol>
                <a:gridCol w="686043">
                  <a:extLst>
                    <a:ext uri="{9D8B030D-6E8A-4147-A177-3AD203B41FA5}">
                      <a16:colId xmlns:a16="http://schemas.microsoft.com/office/drawing/2014/main" val="123899428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2458313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78884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0301904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605611189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51374033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86108031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84963785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92324847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326401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30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4140101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1280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1302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1094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39209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1796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13090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049891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3402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3173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3563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3262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794106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6320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6556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6265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5903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522361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BB8F06E-0CE1-3E58-AC02-1375CDEB9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83425"/>
              </p:ext>
            </p:extLst>
          </p:nvPr>
        </p:nvGraphicFramePr>
        <p:xfrm>
          <a:off x="338250" y="3534580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3350">
                  <a:extLst>
                    <a:ext uri="{9D8B030D-6E8A-4147-A177-3AD203B41FA5}">
                      <a16:colId xmlns:a16="http://schemas.microsoft.com/office/drawing/2014/main" val="994952221"/>
                    </a:ext>
                  </a:extLst>
                </a:gridCol>
                <a:gridCol w="686043">
                  <a:extLst>
                    <a:ext uri="{9D8B030D-6E8A-4147-A177-3AD203B41FA5}">
                      <a16:colId xmlns:a16="http://schemas.microsoft.com/office/drawing/2014/main" val="169675337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30926018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52011593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91553152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9323244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300454316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98670817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366096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8372648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544786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 dirty="0">
                          <a:effectLst/>
                        </a:rPr>
                        <a:t> 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57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41247766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1046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1040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1147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774363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1576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951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19.6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983834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0.6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516592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3593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3208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680817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6251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6036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5156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36781292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7518FA-DEB8-6315-6285-9630404CA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3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EB66-7BC4-3DD8-5368-C7DA9D995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Table 1.4.3: Work related rehabilitation in relation to year of entry, new PD patients 2016 – 2025</a:t>
            </a:r>
            <a:endParaRPr lang="en-MY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B1E3C-5008-43D7-DB31-444BB9018F77}"/>
              </a:ext>
            </a:extLst>
          </p:cNvPr>
          <p:cNvSpPr txBox="1"/>
          <p:nvPr/>
        </p:nvSpPr>
        <p:spPr>
          <a:xfrm>
            <a:off x="338250" y="5667572"/>
            <a:ext cx="7281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 based on new patient with available data (alive as of 31 December)</a:t>
            </a:r>
            <a:endParaRPr lang="en-MY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F6CED9-7C28-8300-A094-D91FDE13C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24824"/>
              </p:ext>
            </p:extLst>
          </p:nvPr>
        </p:nvGraphicFramePr>
        <p:xfrm>
          <a:off x="338249" y="1358099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7218">
                  <a:extLst>
                    <a:ext uri="{9D8B030D-6E8A-4147-A177-3AD203B41FA5}">
                      <a16:colId xmlns:a16="http://schemas.microsoft.com/office/drawing/2014/main" val="3713900343"/>
                    </a:ext>
                  </a:extLst>
                </a:gridCol>
                <a:gridCol w="652175">
                  <a:extLst>
                    <a:ext uri="{9D8B030D-6E8A-4147-A177-3AD203B41FA5}">
                      <a16:colId xmlns:a16="http://schemas.microsoft.com/office/drawing/2014/main" val="3026110790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27711205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926252086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521252714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48309074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192050808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8039848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06309408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0669473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048198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14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3949554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32.3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404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852423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398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29.1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389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26.4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340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079795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0236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512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495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36.5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668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632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610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1062016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1366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1467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1476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1357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23974506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CF02111-00EA-3AB7-0840-784000FD9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96592"/>
              </p:ext>
            </p:extLst>
          </p:nvPr>
        </p:nvGraphicFramePr>
        <p:xfrm>
          <a:off x="338249" y="3558823"/>
          <a:ext cx="11515496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0284">
                  <a:extLst>
                    <a:ext uri="{9D8B030D-6E8A-4147-A177-3AD203B41FA5}">
                      <a16:colId xmlns:a16="http://schemas.microsoft.com/office/drawing/2014/main" val="3877900007"/>
                    </a:ext>
                  </a:extLst>
                </a:gridCol>
                <a:gridCol w="669109">
                  <a:extLst>
                    <a:ext uri="{9D8B030D-6E8A-4147-A177-3AD203B41FA5}">
                      <a16:colId xmlns:a16="http://schemas.microsoft.com/office/drawing/2014/main" val="247177864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33510753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754236455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67454114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1759376383"/>
                    </a:ext>
                  </a:extLst>
                </a:gridCol>
                <a:gridCol w="805207">
                  <a:extLst>
                    <a:ext uri="{9D8B030D-6E8A-4147-A177-3AD203B41FA5}">
                      <a16:colId xmlns:a16="http://schemas.microsoft.com/office/drawing/2014/main" val="562050287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386260469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418688952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2756818643"/>
                    </a:ext>
                  </a:extLst>
                </a:gridCol>
                <a:gridCol w="806362">
                  <a:extLst>
                    <a:ext uri="{9D8B030D-6E8A-4147-A177-3AD203B41FA5}">
                      <a16:colId xmlns:a16="http://schemas.microsoft.com/office/drawing/2014/main" val="37465238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2020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2016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04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 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n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%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/>
                </a:tc>
                <a:extLst>
                  <a:ext uri="{0D108BD9-81ED-4DB2-BD59-A6C34878D82A}">
                    <a16:rowId xmlns:a16="http://schemas.microsoft.com/office/drawing/2014/main" val="2927564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Working full or part time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23.3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185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965409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Home maker e.g. Housewife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316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282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255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24.6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229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163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21.1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182832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Student (full-time) 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64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4.4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4130557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Not working for pay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578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46.8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565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48.3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474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45.7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47.0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379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49.1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3573364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2000" kern="100">
                          <a:effectLst/>
                        </a:rPr>
                        <a:t>Total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1234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1169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1038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944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100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>
                          <a:effectLst/>
                        </a:rPr>
                        <a:t>772</a:t>
                      </a:r>
                      <a:endParaRPr lang="en-MY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000" kern="100" dirty="0">
                          <a:effectLst/>
                        </a:rPr>
                        <a:t>100</a:t>
                      </a:r>
                      <a:endParaRPr lang="en-MY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b"/>
                </a:tc>
                <a:extLst>
                  <a:ext uri="{0D108BD9-81ED-4DB2-BD59-A6C34878D82A}">
                    <a16:rowId xmlns:a16="http://schemas.microsoft.com/office/drawing/2014/main" val="21054167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AE3AF2B-0D48-336D-625F-D529FE281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56" y="6356350"/>
            <a:ext cx="3451443" cy="5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48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1677</Words>
  <Application>Microsoft Office PowerPoint</Application>
  <PresentationFormat>Widescreen</PresentationFormat>
  <Paragraphs>1144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CHAPTER 1  ALL KIDNEY REPLACEMENT THERAPY IN MALAYSIA</vt:lpstr>
      <vt:lpstr>Table 1.1.1: Stock and flow of New KRT Incidence, Malaysia 2016-2025</vt:lpstr>
      <vt:lpstr>Figure 1.1.1(a): Number of new KRT patients by modality (New Dialysis and New Transplant), Malaysia 1969-2025</vt:lpstr>
      <vt:lpstr>Figure 1.1.1(b): Proportion of new KRT patients by modality (New Dialysis and New Transplant), Malaysia 1969-2025</vt:lpstr>
      <vt:lpstr>Table 1.1.2: Stock and flow of ESKD Patients on KRT at 31st Dec, Malaysia 2016-2025</vt:lpstr>
      <vt:lpstr>Figure 1.1.2(a): Prevalence of treated ESKD patients by modality (On KRT at 31st Dec), Malaysia 1969-2025</vt:lpstr>
      <vt:lpstr>Figure 1.1.2(b): Proportion of treated prevalent ESKD patients by modality (On KRT at 31st Dec), Malaysia 1969-2025</vt:lpstr>
      <vt:lpstr>Figure 1.2.1: Incidence rate of newly treated ESKD patients (per million population) by modality (New Dialysis and New Transplant), Malaysia 1969-2025</vt:lpstr>
      <vt:lpstr>Figure 1.2.2: Prevalence rate of treated ESKD patients (per million population) by modality (On KRT at 31st Dec), Malaysia 1969-2025</vt:lpstr>
      <vt:lpstr>Table 1.2.3: Kidney transplant rate per 1000 dialysis patients, 1969-2025</vt:lpstr>
      <vt:lpstr>Figure 1.2.3(a): Kidney transplant rate per 1000 dialysis patients, Malaysia 1969-2025</vt:lpstr>
      <vt:lpstr>Figure 1.2.3(b): Kidney transplant rate per 1000 dialysis patients (in Ln), Malaysia 1969-2025</vt:lpstr>
      <vt:lpstr>Table 1.3.1: HIV positive patients in the KRT population, 2023-2025</vt:lpstr>
      <vt:lpstr>Table 1.4.1: Work related rehabilitation in relation to modality, new dialysis patients 2016 - 2025</vt:lpstr>
      <vt:lpstr>Table 1.4.2: Work related rehabilitation in relation to year of entry, new HD patients 2016 - 2025</vt:lpstr>
      <vt:lpstr>Table 1.4.3: Work related rehabilitation in relation to year of entry, new PD patients 2016 –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Wan Najdah Wan Mohamad Ali</dc:creator>
  <cp:lastModifiedBy>Wan Najdah Wan Mohamad Ali</cp:lastModifiedBy>
  <cp:revision>4</cp:revision>
  <dcterms:created xsi:type="dcterms:W3CDTF">2026-10-04T00:55:20Z</dcterms:created>
  <dcterms:modified xsi:type="dcterms:W3CDTF">2026-10-04T23:36:14Z</dcterms:modified>
</cp:coreProperties>
</file>