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7" r:id="rId2"/>
    <p:sldId id="258" r:id="rId3"/>
    <p:sldId id="259" r:id="rId4"/>
    <p:sldId id="301" r:id="rId5"/>
    <p:sldId id="302" r:id="rId6"/>
    <p:sldId id="303" r:id="rId7"/>
    <p:sldId id="263" r:id="rId8"/>
    <p:sldId id="264" r:id="rId9"/>
    <p:sldId id="265" r:id="rId10"/>
    <p:sldId id="313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319" r:id="rId24"/>
    <p:sldId id="329" r:id="rId25"/>
    <p:sldId id="322" r:id="rId26"/>
    <p:sldId id="321" r:id="rId27"/>
    <p:sldId id="278" r:id="rId28"/>
    <p:sldId id="279" r:id="rId29"/>
    <p:sldId id="280" r:id="rId30"/>
    <p:sldId id="281" r:id="rId31"/>
    <p:sldId id="323" r:id="rId32"/>
    <p:sldId id="326" r:id="rId33"/>
    <p:sldId id="327" r:id="rId34"/>
    <p:sldId id="328" r:id="rId35"/>
    <p:sldId id="330" r:id="rId36"/>
    <p:sldId id="331" r:id="rId37"/>
    <p:sldId id="332" r:id="rId38"/>
    <p:sldId id="333" r:id="rId39"/>
    <p:sldId id="334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4660"/>
  </p:normalViewPr>
  <p:slideViewPr>
    <p:cSldViewPr snapToGrid="0">
      <p:cViewPr varScale="1">
        <p:scale>
          <a:sx n="57" d="100"/>
          <a:sy n="57" d="100"/>
        </p:scale>
        <p:origin x="7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BAB990-80CD-462E-B66D-72C18A9885FE}" type="datetimeFigureOut">
              <a:rPr lang="en-MY" smtClean="0"/>
              <a:t>28/08/2026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7D082E-C485-4F07-8597-870388849341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04398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C9960-BDEE-7882-E066-2519BC961E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FD8F86-40E2-5F19-7DD4-FADF936E4F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564BD7-7EC1-A25F-0923-EF01DC390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5F52D-A8FD-43AE-8453-AFBA2D357383}" type="datetimeFigureOut">
              <a:rPr lang="en-MY" smtClean="0"/>
              <a:t>28/08/2026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97E512-14B9-0E81-8800-09D7CEF16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92EE67-69DE-F041-50E9-B4E82D029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73017-190F-4EAF-8C51-9AD5FEA2606A}" type="slidenum">
              <a:rPr lang="en-MY" smtClean="0"/>
              <a:t>‹#›</a:t>
            </a:fld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729605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4C95F-50F5-B147-EAF7-5969DEAB7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899730-3967-9F60-DB6C-3B3C9B8738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7C9BE9-7112-6323-0801-528CA76BC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5F52D-A8FD-43AE-8453-AFBA2D357383}" type="datetimeFigureOut">
              <a:rPr lang="en-MY" smtClean="0"/>
              <a:t>28/08/2026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BC0A2E-0BD2-11A8-5254-F080030CE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DF9184-EFB8-BAD7-9606-925FB2F8B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73017-190F-4EAF-8C51-9AD5FEA2606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21264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894912-A068-3FA5-A5B9-8EAFED3C6B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C65BFF-879A-A33E-202E-35F236E1B0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4868E3-51E8-D939-122C-06A225D21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5F52D-A8FD-43AE-8453-AFBA2D357383}" type="datetimeFigureOut">
              <a:rPr lang="en-MY" smtClean="0"/>
              <a:t>28/08/2026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601EC4-F016-AF31-3DCA-ABD7FD82AA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ABB71F-7DF5-F840-1F75-D904F48C8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73017-190F-4EAF-8C51-9AD5FEA2606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01181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34893-B74D-A51D-2A42-9492A99DE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2B8822-97D9-A23A-3FA1-9AF1751994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2A769E-1560-618E-7C08-BAF1AD50B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5F52D-A8FD-43AE-8453-AFBA2D357383}" type="datetimeFigureOut">
              <a:rPr lang="en-MY" smtClean="0"/>
              <a:t>28/08/2026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E8A99B-C8FB-9EE2-917C-7322B3E01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B8B286-33D7-F11D-747D-ADA120D77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73017-190F-4EAF-8C51-9AD5FEA2606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328756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2D993F-3D08-FAED-7C38-CCF5A65D50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AEC49C-86A2-ADC2-4DDD-4917D356D5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DD8D01-F388-7CAD-FA5C-B11075881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5F52D-A8FD-43AE-8453-AFBA2D357383}" type="datetimeFigureOut">
              <a:rPr lang="en-MY" smtClean="0"/>
              <a:t>28/08/2026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7F2EFC-350E-A830-908F-51E4757C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AB590-219B-E306-7A11-87BBEC26C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73017-190F-4EAF-8C51-9AD5FEA2606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29279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E3CED-6F58-C522-BFE6-A53E9C684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1747E-802C-B085-75FC-87094607AD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1F1543-E3CC-037F-D1A1-C39C336829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557477-3530-4C06-19A0-FCB72F5F9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5F52D-A8FD-43AE-8453-AFBA2D357383}" type="datetimeFigureOut">
              <a:rPr lang="en-MY" smtClean="0"/>
              <a:t>28/08/2026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37DD61-C590-A3EC-37B4-56E08818F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C409B6-8DA5-238C-7EC7-76D48BC76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73017-190F-4EAF-8C51-9AD5FEA2606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55158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E18F23-830E-7781-09C3-A1DDC983B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20B2E0-A6CD-4F33-C984-5ECA6DBBA4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B44AD3-29FE-85AA-2134-9EB357E3FD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740E16-059F-DFA2-CE6E-E65E379195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A2A00F-2756-37AA-E774-96FF961A2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5A05D6-5EFB-42C7-8835-5219E1CA57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5F52D-A8FD-43AE-8453-AFBA2D357383}" type="datetimeFigureOut">
              <a:rPr lang="en-MY" smtClean="0"/>
              <a:t>28/08/2026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29E81F-2230-0398-828A-1C911F1FE6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06C810-1A9C-0189-8FCC-2805787CA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73017-190F-4EAF-8C51-9AD5FEA2606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59784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F32E0-B1AC-FDE7-33B1-5D10FE213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F4336F-A9FC-983E-E39F-6BADE7D8A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5F52D-A8FD-43AE-8453-AFBA2D357383}" type="datetimeFigureOut">
              <a:rPr lang="en-MY" smtClean="0"/>
              <a:t>28/08/2026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0C81AF-33A2-DD9B-6A6B-8D1B8A7FB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E93688-BD83-8220-6745-93BC6FEA1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73017-190F-4EAF-8C51-9AD5FEA2606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28696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2A894F-5413-FE85-C130-4E4A9A424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5F52D-A8FD-43AE-8453-AFBA2D357383}" type="datetimeFigureOut">
              <a:rPr lang="en-MY" smtClean="0"/>
              <a:t>28/08/2026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64AF12-9A11-F1AC-AF1F-DFFD60267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B6C470-C0EB-C361-3885-DEB78E745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73017-190F-4EAF-8C51-9AD5FEA2606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79938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4192E-E208-5B79-13B9-D09FB8066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999399-D18D-9019-5F5C-09F659B6C5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E24122-2BB9-EA7B-99E0-8A5E7B3916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675DCB-BB45-8B22-7C83-508E1D4AB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5F52D-A8FD-43AE-8453-AFBA2D357383}" type="datetimeFigureOut">
              <a:rPr lang="en-MY" smtClean="0"/>
              <a:t>28/08/2026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688B4B-A39F-782D-FF3A-6C89A78F8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26269B-99D4-2769-1F8E-8D15AD989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73017-190F-4EAF-8C51-9AD5FEA2606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6097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3D93C-4DC5-06D7-CB24-C2776DFA7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225360-9AF9-1DE5-F48B-B259409A57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395353-2D7B-87FE-96C9-4348EA53D6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724639-B084-0045-2397-5CE2BEB6F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5F52D-A8FD-43AE-8453-AFBA2D357383}" type="datetimeFigureOut">
              <a:rPr lang="en-MY" smtClean="0"/>
              <a:t>28/08/2026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7A1B58-7037-E33B-CAED-029FD9B04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23E0CE-B397-5F0A-C4C1-733E923C9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573017-190F-4EAF-8C51-9AD5FEA2606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02608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28E765-0E3B-A162-90F0-63DD65603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FA57F3-44E1-80B8-E0A0-439E4588D1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4DE700-A1FE-B5DE-D9CA-35912D9372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55F52D-A8FD-43AE-8453-AFBA2D357383}" type="datetimeFigureOut">
              <a:rPr lang="en-MY" smtClean="0"/>
              <a:t>28/08/2026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81F15-8071-F165-32F1-170D2D9C83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EFAF89-B76C-ADEC-4164-B5856AEA48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73017-190F-4EAF-8C51-9AD5FEA2606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5423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D83CF-F661-272A-096B-01B0DDBEAE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latin typeface="+mn-lt"/>
              </a:rPr>
              <a:t>CHAPTER 3</a:t>
            </a:r>
            <a:br>
              <a:rPr lang="en-US" sz="4400" b="1" dirty="0">
                <a:latin typeface="+mn-lt"/>
              </a:rPr>
            </a:br>
            <a:br>
              <a:rPr lang="en-US" sz="4400" b="1" dirty="0">
                <a:latin typeface="+mn-lt"/>
              </a:rPr>
            </a:br>
            <a:r>
              <a:rPr lang="en-US" sz="4400" b="1" dirty="0">
                <a:latin typeface="+mn-lt"/>
              </a:rPr>
              <a:t>DEATH AND SURVIVAL ON DIALYSIS</a:t>
            </a:r>
            <a:endParaRPr lang="en-MY" sz="4400" b="1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4E7779-5412-8AC2-46A6-088F02C919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MY" dirty="0"/>
              <a:t>Loh Chek Loong</a:t>
            </a:r>
          </a:p>
          <a:p>
            <a:r>
              <a:rPr lang="en-MY" dirty="0"/>
              <a:t>Liu Wen Jiun</a:t>
            </a:r>
          </a:p>
          <a:p>
            <a:r>
              <a:rPr lang="en-MY" dirty="0"/>
              <a:t>Wong Koh Wei</a:t>
            </a:r>
          </a:p>
          <a:p>
            <a:endParaRPr lang="en-MY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78E31B-558E-BB81-129F-EC4EA35755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7102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240698-749C-EF63-1F57-D8DED5D5E2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E6D23-6D9A-57E6-FB91-F2215EE71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Table 3.2.2: Unadjusted patient survival by age, 2005-2024 (Cont.)</a:t>
            </a:r>
            <a:endParaRPr lang="en-MY" sz="3200" b="1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10FABE7-892B-325A-BC6F-4D2AA1ABB8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72996"/>
              </p:ext>
            </p:extLst>
          </p:nvPr>
        </p:nvGraphicFramePr>
        <p:xfrm>
          <a:off x="330201" y="1321200"/>
          <a:ext cx="11540067" cy="490728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396999">
                  <a:extLst>
                    <a:ext uri="{9D8B030D-6E8A-4147-A177-3AD203B41FA5}">
                      <a16:colId xmlns:a16="http://schemas.microsoft.com/office/drawing/2014/main" val="2331216835"/>
                    </a:ext>
                  </a:extLst>
                </a:gridCol>
                <a:gridCol w="1624668">
                  <a:extLst>
                    <a:ext uri="{9D8B030D-6E8A-4147-A177-3AD203B41FA5}">
                      <a16:colId xmlns:a16="http://schemas.microsoft.com/office/drawing/2014/main" val="1378860793"/>
                    </a:ext>
                  </a:extLst>
                </a:gridCol>
                <a:gridCol w="1252915">
                  <a:extLst>
                    <a:ext uri="{9D8B030D-6E8A-4147-A177-3AD203B41FA5}">
                      <a16:colId xmlns:a16="http://schemas.microsoft.com/office/drawing/2014/main" val="3157224216"/>
                    </a:ext>
                  </a:extLst>
                </a:gridCol>
                <a:gridCol w="751275">
                  <a:extLst>
                    <a:ext uri="{9D8B030D-6E8A-4147-A177-3AD203B41FA5}">
                      <a16:colId xmlns:a16="http://schemas.microsoft.com/office/drawing/2014/main" val="491427794"/>
                    </a:ext>
                  </a:extLst>
                </a:gridCol>
                <a:gridCol w="1252915">
                  <a:extLst>
                    <a:ext uri="{9D8B030D-6E8A-4147-A177-3AD203B41FA5}">
                      <a16:colId xmlns:a16="http://schemas.microsoft.com/office/drawing/2014/main" val="634331021"/>
                    </a:ext>
                  </a:extLst>
                </a:gridCol>
                <a:gridCol w="1252915">
                  <a:extLst>
                    <a:ext uri="{9D8B030D-6E8A-4147-A177-3AD203B41FA5}">
                      <a16:colId xmlns:a16="http://schemas.microsoft.com/office/drawing/2014/main" val="585313805"/>
                    </a:ext>
                  </a:extLst>
                </a:gridCol>
                <a:gridCol w="751275">
                  <a:extLst>
                    <a:ext uri="{9D8B030D-6E8A-4147-A177-3AD203B41FA5}">
                      <a16:colId xmlns:a16="http://schemas.microsoft.com/office/drawing/2014/main" val="3055246612"/>
                    </a:ext>
                  </a:extLst>
                </a:gridCol>
                <a:gridCol w="1252915">
                  <a:extLst>
                    <a:ext uri="{9D8B030D-6E8A-4147-A177-3AD203B41FA5}">
                      <a16:colId xmlns:a16="http://schemas.microsoft.com/office/drawing/2014/main" val="3315319800"/>
                    </a:ext>
                  </a:extLst>
                </a:gridCol>
                <a:gridCol w="1252915">
                  <a:extLst>
                    <a:ext uri="{9D8B030D-6E8A-4147-A177-3AD203B41FA5}">
                      <a16:colId xmlns:a16="http://schemas.microsoft.com/office/drawing/2014/main" val="965274895"/>
                    </a:ext>
                  </a:extLst>
                </a:gridCol>
                <a:gridCol w="751275">
                  <a:extLst>
                    <a:ext uri="{9D8B030D-6E8A-4147-A177-3AD203B41FA5}">
                      <a16:colId xmlns:a16="http://schemas.microsoft.com/office/drawing/2014/main" val="2191456693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Age group (years)</a:t>
                      </a:r>
                      <a:endParaRPr lang="en-MY" sz="1400" kern="100" dirty="0">
                        <a:effectLst/>
                      </a:endParaRPr>
                    </a:p>
                    <a:p>
                      <a:pPr algn="ctr"/>
                      <a:r>
                        <a:rPr lang="en-GB" sz="1400" kern="100" dirty="0">
                          <a:effectLst/>
                        </a:rPr>
                        <a:t>Interval (year)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45-54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55-64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≥65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287961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n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% survival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SE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n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% survival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SE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n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% survival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SE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6774058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33427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44005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36849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3496258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27923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35856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28164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8390558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22933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28500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21088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6474438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3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18856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22506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15407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2633876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4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15472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17329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11000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5846114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12489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13099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7658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3512472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6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9946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9726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5064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6186342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7757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7052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3311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41386986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8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5989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5066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2137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0415296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9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4596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3593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1375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0289897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3485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2451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854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4498739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11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2614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1620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523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1911815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12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1929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1097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322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80815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1386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737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184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7187323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14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967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446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6439743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664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288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40559980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16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444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172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2895750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277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6725576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174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269606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19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2767158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20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165658353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401CA17F-E1A9-3359-8DA5-4F456779AC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851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A62B39-3E81-AE89-8325-D0E8BD4B5F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2EE1E-3A6E-7333-972B-94C2104C3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Figure 3.2.2: Unadjusted patient survival by age, 2005-2024</a:t>
            </a:r>
            <a:endParaRPr lang="en-MY" sz="3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5B43E5-892E-9580-83AC-8FCF01C748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017" y="1322703"/>
            <a:ext cx="6886800" cy="504589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76280E5-4E23-9D1F-7187-C6B5642AA8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409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FDC9F-FAA3-F4E3-1FB6-4415DC14C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26FC5-E443-E0B3-C72A-191512369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Table 3.2.3: Unadjusted patient survival by diabetes mellitus status, 2005-2024</a:t>
            </a:r>
            <a:endParaRPr lang="en-MY" sz="3200" b="1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0F2FE50-9338-794D-3510-F9ACB0B5F2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9901862"/>
              </p:ext>
            </p:extLst>
          </p:nvPr>
        </p:nvGraphicFramePr>
        <p:xfrm>
          <a:off x="345600" y="1321200"/>
          <a:ext cx="11500798" cy="490728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515200">
                  <a:extLst>
                    <a:ext uri="{9D8B030D-6E8A-4147-A177-3AD203B41FA5}">
                      <a16:colId xmlns:a16="http://schemas.microsoft.com/office/drawing/2014/main" val="317440282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107491264"/>
                    </a:ext>
                  </a:extLst>
                </a:gridCol>
                <a:gridCol w="1998133">
                  <a:extLst>
                    <a:ext uri="{9D8B030D-6E8A-4147-A177-3AD203B41FA5}">
                      <a16:colId xmlns:a16="http://schemas.microsoft.com/office/drawing/2014/main" val="2098113457"/>
                    </a:ext>
                  </a:extLst>
                </a:gridCol>
                <a:gridCol w="711200">
                  <a:extLst>
                    <a:ext uri="{9D8B030D-6E8A-4147-A177-3AD203B41FA5}">
                      <a16:colId xmlns:a16="http://schemas.microsoft.com/office/drawing/2014/main" val="2512050604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2491528167"/>
                    </a:ext>
                  </a:extLst>
                </a:gridCol>
                <a:gridCol w="1811867">
                  <a:extLst>
                    <a:ext uri="{9D8B030D-6E8A-4147-A177-3AD203B41FA5}">
                      <a16:colId xmlns:a16="http://schemas.microsoft.com/office/drawing/2014/main" val="3644896678"/>
                    </a:ext>
                  </a:extLst>
                </a:gridCol>
                <a:gridCol w="822798">
                  <a:extLst>
                    <a:ext uri="{9D8B030D-6E8A-4147-A177-3AD203B41FA5}">
                      <a16:colId xmlns:a16="http://schemas.microsoft.com/office/drawing/2014/main" val="1246705240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Diabetes status</a:t>
                      </a:r>
                      <a:endParaRPr lang="en-MY" sz="1400" kern="100" dirty="0">
                        <a:effectLst/>
                      </a:endParaRPr>
                    </a:p>
                    <a:p>
                      <a:pPr algn="ctr"/>
                      <a:r>
                        <a:rPr lang="en-GB" sz="1400" kern="100" dirty="0">
                          <a:effectLst/>
                        </a:rPr>
                        <a:t>Interval (year)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Non-diabetic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Diabetic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890224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n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% survival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SE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n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% survival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SE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7743592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58886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85653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9338194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48651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69158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1239655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2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40157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54169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8551677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3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32986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42344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5026463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4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27020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32658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7161013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5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22054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24654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5748911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6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17829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18192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8959612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7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14659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12980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8315534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8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11975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9158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8797419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9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9808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6391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1305599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10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7897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4356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1487835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11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6329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2884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9685987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12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5025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1910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3639975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13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3905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1256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2528170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14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2981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779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5036686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15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2221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489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791898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16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1627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0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275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1174736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17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1091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132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0041787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18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682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8213414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19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316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5514155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20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0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793584321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5CCFCECB-8408-F119-2B36-486603BE41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0857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55A1C-3789-06FB-96C7-B91555B87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B41E7-741E-0217-36FF-380C2302C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Figure 3.2.3: Unadjusted patient survival by diabetes mellitus status, 2005-2024</a:t>
            </a:r>
            <a:endParaRPr lang="en-MY" sz="3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4E1874-3E52-B4D0-CAAA-ACEF4BA9C5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018" y="1322702"/>
            <a:ext cx="6887608" cy="504000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DA2C703-DA80-E58E-97F2-64C43AD2B8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9545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B8900-6F70-D72E-8D6E-2A1BAF04E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09A99-2AC2-6344-E20D-372B7E536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Table 3.2.4: Unadjusted patient survival by 4 Era, 2005-2024</a:t>
            </a:r>
            <a:endParaRPr lang="en-MY" sz="3200" b="1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C3D4DEB-E266-1522-0426-7163F3F87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0660080"/>
              </p:ext>
            </p:extLst>
          </p:nvPr>
        </p:nvGraphicFramePr>
        <p:xfrm>
          <a:off x="345600" y="1321200"/>
          <a:ext cx="11500801" cy="490728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906533">
                  <a:extLst>
                    <a:ext uri="{9D8B030D-6E8A-4147-A177-3AD203B41FA5}">
                      <a16:colId xmlns:a16="http://schemas.microsoft.com/office/drawing/2014/main" val="3459428111"/>
                    </a:ext>
                  </a:extLst>
                </a:gridCol>
                <a:gridCol w="1100667">
                  <a:extLst>
                    <a:ext uri="{9D8B030D-6E8A-4147-A177-3AD203B41FA5}">
                      <a16:colId xmlns:a16="http://schemas.microsoft.com/office/drawing/2014/main" val="1526988833"/>
                    </a:ext>
                  </a:extLst>
                </a:gridCol>
                <a:gridCol w="965200">
                  <a:extLst>
                    <a:ext uri="{9D8B030D-6E8A-4147-A177-3AD203B41FA5}">
                      <a16:colId xmlns:a16="http://schemas.microsoft.com/office/drawing/2014/main" val="67334175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81505328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23620384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94785272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459707069"/>
                    </a:ext>
                  </a:extLst>
                </a:gridCol>
                <a:gridCol w="850570">
                  <a:extLst>
                    <a:ext uri="{9D8B030D-6E8A-4147-A177-3AD203B41FA5}">
                      <a16:colId xmlns:a16="http://schemas.microsoft.com/office/drawing/2014/main" val="2455334895"/>
                    </a:ext>
                  </a:extLst>
                </a:gridCol>
                <a:gridCol w="775030">
                  <a:extLst>
                    <a:ext uri="{9D8B030D-6E8A-4147-A177-3AD203B41FA5}">
                      <a16:colId xmlns:a16="http://schemas.microsoft.com/office/drawing/2014/main" val="3269101692"/>
                    </a:ext>
                  </a:extLst>
                </a:gridCol>
                <a:gridCol w="643467">
                  <a:extLst>
                    <a:ext uri="{9D8B030D-6E8A-4147-A177-3AD203B41FA5}">
                      <a16:colId xmlns:a16="http://schemas.microsoft.com/office/drawing/2014/main" val="2825474732"/>
                    </a:ext>
                  </a:extLst>
                </a:gridCol>
                <a:gridCol w="931333">
                  <a:extLst>
                    <a:ext uri="{9D8B030D-6E8A-4147-A177-3AD203B41FA5}">
                      <a16:colId xmlns:a16="http://schemas.microsoft.com/office/drawing/2014/main" val="2995807823"/>
                    </a:ext>
                  </a:extLst>
                </a:gridCol>
                <a:gridCol w="919417">
                  <a:extLst>
                    <a:ext uri="{9D8B030D-6E8A-4147-A177-3AD203B41FA5}">
                      <a16:colId xmlns:a16="http://schemas.microsoft.com/office/drawing/2014/main" val="642760684"/>
                    </a:ext>
                  </a:extLst>
                </a:gridCol>
                <a:gridCol w="411384">
                  <a:extLst>
                    <a:ext uri="{9D8B030D-6E8A-4147-A177-3AD203B41FA5}">
                      <a16:colId xmlns:a16="http://schemas.microsoft.com/office/drawing/2014/main" val="3028053749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Year</a:t>
                      </a:r>
                      <a:endParaRPr lang="en-MY" sz="1400" kern="100" dirty="0">
                        <a:effectLst/>
                      </a:endParaRPr>
                    </a:p>
                    <a:p>
                      <a:pPr algn="ctr"/>
                      <a:r>
                        <a:rPr lang="en-GB" sz="1400" kern="100" dirty="0">
                          <a:effectLst/>
                        </a:rPr>
                        <a:t>Interval (year)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2005-2009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2010-2014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2015-2019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2020-2024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269062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n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% survival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SE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n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% survival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SE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n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% survival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SE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n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% survival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SE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7233267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0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20588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32736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42434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49213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6844782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18081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28454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37324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34289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67133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15921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24806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32259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21654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4258300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3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14028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21662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27750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0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12177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8340945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12333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18759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23623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0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5230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6770352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10787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16142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19911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817904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6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9441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13761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13024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5639423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7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8119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11673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8014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4570201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6997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9805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4474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6052823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9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6121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8262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1926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4841901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10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5339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6920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3222315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11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4629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4655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794793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4069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2918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6582274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13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3553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1642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6817709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14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3086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699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1921828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15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2721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8884204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16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1912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8921415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17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1232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5059151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18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759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9847862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19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348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0736187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20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 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917492915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629D5274-E0E5-26E8-69DD-88144363C4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9403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AF2DB-3835-C60A-24B7-E0684A925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DE56CA2-8AAB-7179-1265-FA1131092E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306" y="1368635"/>
            <a:ext cx="6887607" cy="504000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3CD1622-C3DA-6492-01E1-C17B9D390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Figure 3.2.4(a): Unadjusted patient survival by 4 Era, 2005-2024</a:t>
            </a:r>
            <a:endParaRPr lang="en-MY" sz="32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D1E5F7-E934-1876-E7C2-7277FFF10A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5300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2F230E-8E31-887A-5BC3-E83189448A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4B0FA-7327-FFD2-3467-7E8E3FC3A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Figure 3.2.4(b): Adjusted for Age and Diabetes patient survival by 4 Era, 2005-2024</a:t>
            </a:r>
            <a:endParaRPr lang="en-MY" sz="32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2CDA22-9FB3-67E4-674C-B6C372EC48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42808F9-D5C0-1300-CDA3-680477E8CE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0400" y="1368000"/>
            <a:ext cx="6884151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490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75CC8F-0370-F8DB-9C09-A838EBA700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BE4B8-08B2-1201-38DC-436E449FF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Table 3.2.5: Unadjusted HD patient survival by 4 Era, 2005-2024</a:t>
            </a:r>
            <a:endParaRPr lang="en-MY" sz="3200" b="1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7933BD5-9AB8-90F5-4F00-80B0488616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4413275"/>
              </p:ext>
            </p:extLst>
          </p:nvPr>
        </p:nvGraphicFramePr>
        <p:xfrm>
          <a:off x="345600" y="1321200"/>
          <a:ext cx="11500801" cy="490728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957333">
                  <a:extLst>
                    <a:ext uri="{9D8B030D-6E8A-4147-A177-3AD203B41FA5}">
                      <a16:colId xmlns:a16="http://schemas.microsoft.com/office/drawing/2014/main" val="3356715544"/>
                    </a:ext>
                  </a:extLst>
                </a:gridCol>
                <a:gridCol w="931334">
                  <a:extLst>
                    <a:ext uri="{9D8B030D-6E8A-4147-A177-3AD203B41FA5}">
                      <a16:colId xmlns:a16="http://schemas.microsoft.com/office/drawing/2014/main" val="3214290127"/>
                    </a:ext>
                  </a:extLst>
                </a:gridCol>
                <a:gridCol w="880533">
                  <a:extLst>
                    <a:ext uri="{9D8B030D-6E8A-4147-A177-3AD203B41FA5}">
                      <a16:colId xmlns:a16="http://schemas.microsoft.com/office/drawing/2014/main" val="1914322211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933708921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3271546276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021379142"/>
                    </a:ext>
                  </a:extLst>
                </a:gridCol>
                <a:gridCol w="660400">
                  <a:extLst>
                    <a:ext uri="{9D8B030D-6E8A-4147-A177-3AD203B41FA5}">
                      <a16:colId xmlns:a16="http://schemas.microsoft.com/office/drawing/2014/main" val="4235676136"/>
                    </a:ext>
                  </a:extLst>
                </a:gridCol>
                <a:gridCol w="931333">
                  <a:extLst>
                    <a:ext uri="{9D8B030D-6E8A-4147-A177-3AD203B41FA5}">
                      <a16:colId xmlns:a16="http://schemas.microsoft.com/office/drawing/2014/main" val="3169418624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589689518"/>
                    </a:ext>
                  </a:extLst>
                </a:gridCol>
                <a:gridCol w="423334">
                  <a:extLst>
                    <a:ext uri="{9D8B030D-6E8A-4147-A177-3AD203B41FA5}">
                      <a16:colId xmlns:a16="http://schemas.microsoft.com/office/drawing/2014/main" val="1186606139"/>
                    </a:ext>
                  </a:extLst>
                </a:gridCol>
                <a:gridCol w="965200">
                  <a:extLst>
                    <a:ext uri="{9D8B030D-6E8A-4147-A177-3AD203B41FA5}">
                      <a16:colId xmlns:a16="http://schemas.microsoft.com/office/drawing/2014/main" val="3450835663"/>
                    </a:ext>
                  </a:extLst>
                </a:gridCol>
                <a:gridCol w="798819">
                  <a:extLst>
                    <a:ext uri="{9D8B030D-6E8A-4147-A177-3AD203B41FA5}">
                      <a16:colId xmlns:a16="http://schemas.microsoft.com/office/drawing/2014/main" val="4179367343"/>
                    </a:ext>
                  </a:extLst>
                </a:gridCol>
                <a:gridCol w="396515">
                  <a:extLst>
                    <a:ext uri="{9D8B030D-6E8A-4147-A177-3AD203B41FA5}">
                      <a16:colId xmlns:a16="http://schemas.microsoft.com/office/drawing/2014/main" val="1043676082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Year</a:t>
                      </a:r>
                      <a:endParaRPr lang="en-MY" sz="1400" kern="100" dirty="0">
                        <a:effectLst/>
                      </a:endParaRPr>
                    </a:p>
                    <a:p>
                      <a:pPr algn="ctr"/>
                      <a:r>
                        <a:rPr lang="en-GB" sz="1400" kern="100" dirty="0">
                          <a:effectLst/>
                        </a:rPr>
                        <a:t>Interval (year)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2005-2009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2010-2014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2015-2019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2020-2024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298872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n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% survival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SE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n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% survival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SE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n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% survival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SE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n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% survival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SE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42000789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0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18080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28921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36362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40183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468275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15903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25099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31977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27988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516963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14037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21968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27779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17861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7633121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3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12404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19284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24024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10199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3253646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10947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16758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20599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4444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4705453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9604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14457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17443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5569105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6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8412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12333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11503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5021291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7199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10445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7075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3646804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8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6191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8744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3962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7409256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9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5383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7343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1682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0660489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10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4680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6121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41895985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11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4036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4112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60323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12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3524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2570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1068879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13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3051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1438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8085514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14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2624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604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7699801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15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2310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817328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16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1618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1010300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17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1043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42806832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18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632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2162945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19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282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8428347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20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 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396241500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714AA143-CE86-A1EB-000B-A2280AD67A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8369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C33E2-7884-2D17-BF66-577C061B1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14B5861-6C6C-E2A1-D16A-41A7AD524C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773" y="1322702"/>
            <a:ext cx="6886800" cy="504589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475442-E62D-A6A5-F8BC-C91BF757C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Figure 3.2.5(a): Unadjusted HD patient survival by 4 Era, 2005-2024</a:t>
            </a:r>
            <a:endParaRPr lang="en-MY" sz="32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8103D0-C4F3-0A35-774B-4AB97B53F6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1884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A1A81F-FB0D-1D85-405A-874AF43F5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52D41-7C70-469E-DBC2-E71F49EB8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Figure 3.2.5(b): Adjusted for Age and Diabetes HD patient survival by 4 Era, 2005-2024</a:t>
            </a:r>
            <a:endParaRPr lang="en-MY" sz="32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DA09847-8445-C98D-E471-C50C43E62D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0CA5C4-EC35-EBED-D916-261DB89CFD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0400" y="1368000"/>
            <a:ext cx="6884151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058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2AE16A-DB7D-1FB0-4252-F2D56BA8F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Table 3.1.1: Deaths on dialysis 2015-2024</a:t>
            </a:r>
            <a:endParaRPr lang="en-MY" sz="32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A643AD-8A26-9718-736A-A870C95244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EE27079-7E63-3A24-C62A-3D67C8E489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5025845"/>
              </p:ext>
            </p:extLst>
          </p:nvPr>
        </p:nvGraphicFramePr>
        <p:xfrm>
          <a:off x="345600" y="1339200"/>
          <a:ext cx="11520818" cy="304800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4274826">
                  <a:extLst>
                    <a:ext uri="{9D8B030D-6E8A-4147-A177-3AD203B41FA5}">
                      <a16:colId xmlns:a16="http://schemas.microsoft.com/office/drawing/2014/main" val="1445939870"/>
                    </a:ext>
                  </a:extLst>
                </a:gridCol>
                <a:gridCol w="723768">
                  <a:extLst>
                    <a:ext uri="{9D8B030D-6E8A-4147-A177-3AD203B41FA5}">
                      <a16:colId xmlns:a16="http://schemas.microsoft.com/office/drawing/2014/main" val="2646820260"/>
                    </a:ext>
                  </a:extLst>
                </a:gridCol>
                <a:gridCol w="724807">
                  <a:extLst>
                    <a:ext uri="{9D8B030D-6E8A-4147-A177-3AD203B41FA5}">
                      <a16:colId xmlns:a16="http://schemas.microsoft.com/office/drawing/2014/main" val="3632948604"/>
                    </a:ext>
                  </a:extLst>
                </a:gridCol>
                <a:gridCol w="724807">
                  <a:extLst>
                    <a:ext uri="{9D8B030D-6E8A-4147-A177-3AD203B41FA5}">
                      <a16:colId xmlns:a16="http://schemas.microsoft.com/office/drawing/2014/main" val="3023206563"/>
                    </a:ext>
                  </a:extLst>
                </a:gridCol>
                <a:gridCol w="724807">
                  <a:extLst>
                    <a:ext uri="{9D8B030D-6E8A-4147-A177-3AD203B41FA5}">
                      <a16:colId xmlns:a16="http://schemas.microsoft.com/office/drawing/2014/main" val="1654334138"/>
                    </a:ext>
                  </a:extLst>
                </a:gridCol>
                <a:gridCol w="724807">
                  <a:extLst>
                    <a:ext uri="{9D8B030D-6E8A-4147-A177-3AD203B41FA5}">
                      <a16:colId xmlns:a16="http://schemas.microsoft.com/office/drawing/2014/main" val="3030668796"/>
                    </a:ext>
                  </a:extLst>
                </a:gridCol>
                <a:gridCol w="723768">
                  <a:extLst>
                    <a:ext uri="{9D8B030D-6E8A-4147-A177-3AD203B41FA5}">
                      <a16:colId xmlns:a16="http://schemas.microsoft.com/office/drawing/2014/main" val="2690223870"/>
                    </a:ext>
                  </a:extLst>
                </a:gridCol>
                <a:gridCol w="724807">
                  <a:extLst>
                    <a:ext uri="{9D8B030D-6E8A-4147-A177-3AD203B41FA5}">
                      <a16:colId xmlns:a16="http://schemas.microsoft.com/office/drawing/2014/main" val="323985784"/>
                    </a:ext>
                  </a:extLst>
                </a:gridCol>
                <a:gridCol w="724807">
                  <a:extLst>
                    <a:ext uri="{9D8B030D-6E8A-4147-A177-3AD203B41FA5}">
                      <a16:colId xmlns:a16="http://schemas.microsoft.com/office/drawing/2014/main" val="3476880383"/>
                    </a:ext>
                  </a:extLst>
                </a:gridCol>
                <a:gridCol w="724807">
                  <a:extLst>
                    <a:ext uri="{9D8B030D-6E8A-4147-A177-3AD203B41FA5}">
                      <a16:colId xmlns:a16="http://schemas.microsoft.com/office/drawing/2014/main" val="822288978"/>
                    </a:ext>
                  </a:extLst>
                </a:gridCol>
                <a:gridCol w="724807">
                  <a:extLst>
                    <a:ext uri="{9D8B030D-6E8A-4147-A177-3AD203B41FA5}">
                      <a16:colId xmlns:a16="http://schemas.microsoft.com/office/drawing/2014/main" val="20199603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GB" sz="2000" kern="100" dirty="0">
                          <a:effectLst/>
                        </a:rPr>
                        <a:t>Year</a:t>
                      </a:r>
                      <a:endParaRPr lang="en-MY" sz="20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2024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2023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 dirty="0">
                          <a:effectLst/>
                        </a:rPr>
                        <a:t>2022</a:t>
                      </a:r>
                      <a:endParaRPr lang="en-MY" sz="20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 dirty="0">
                          <a:effectLst/>
                        </a:rPr>
                        <a:t>2021</a:t>
                      </a:r>
                      <a:endParaRPr lang="en-MY" sz="20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 dirty="0">
                          <a:effectLst/>
                        </a:rPr>
                        <a:t>2020</a:t>
                      </a:r>
                      <a:endParaRPr lang="en-MY" sz="20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 dirty="0">
                          <a:effectLst/>
                        </a:rPr>
                        <a:t>2019</a:t>
                      </a:r>
                      <a:endParaRPr lang="en-MY" sz="20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 dirty="0">
                          <a:effectLst/>
                        </a:rPr>
                        <a:t>2018</a:t>
                      </a:r>
                      <a:endParaRPr lang="en-MY" sz="20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 dirty="0">
                          <a:effectLst/>
                        </a:rPr>
                        <a:t>2017</a:t>
                      </a:r>
                      <a:endParaRPr lang="en-MY" sz="20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 dirty="0">
                          <a:effectLst/>
                        </a:rPr>
                        <a:t>2016</a:t>
                      </a:r>
                      <a:endParaRPr lang="en-MY" sz="20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 dirty="0">
                          <a:effectLst/>
                        </a:rPr>
                        <a:t>2015</a:t>
                      </a:r>
                      <a:endParaRPr lang="en-MY" sz="20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86672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GB" sz="2000" kern="100" dirty="0">
                          <a:effectLst/>
                        </a:rPr>
                        <a:t>Number of dialysis patients at risk</a:t>
                      </a:r>
                      <a:endParaRPr lang="en-MY" sz="20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55448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54173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51823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50209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50206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47425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44769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42600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40626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38042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2494942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GB" sz="2000" kern="100" dirty="0">
                          <a:effectLst/>
                        </a:rPr>
                        <a:t>Dialysis deaths</a:t>
                      </a:r>
                      <a:endParaRPr lang="en-MY" sz="20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7608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7553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8039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9103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6358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6496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6155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5949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5402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5004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2230178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GB" sz="2000" kern="100" dirty="0">
                          <a:effectLst/>
                        </a:rPr>
                        <a:t>Dialysis death rate %</a:t>
                      </a:r>
                      <a:endParaRPr lang="en-MY" sz="20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13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13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15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17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12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13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13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13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13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13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5139869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GB" sz="2000" kern="100" dirty="0">
                          <a:effectLst/>
                        </a:rPr>
                        <a:t>Number of HD patients at risk</a:t>
                      </a:r>
                      <a:endParaRPr lang="en-MY" sz="20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48806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47789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45953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44679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44898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42527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40222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38318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36568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34165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851514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GB" sz="2000" kern="100" dirty="0">
                          <a:effectLst/>
                        </a:rPr>
                        <a:t>HD deaths</a:t>
                      </a:r>
                      <a:endParaRPr lang="en-MY" sz="20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6457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6438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6855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7934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5476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5603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5336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5174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4671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4373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1848039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GB" sz="2000" kern="100" dirty="0">
                          <a:effectLst/>
                        </a:rPr>
                        <a:t>HD death rate %</a:t>
                      </a:r>
                      <a:endParaRPr lang="en-MY" sz="20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12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13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14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16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12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13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13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13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12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12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8999574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GB" sz="2000" kern="100" dirty="0">
                          <a:effectLst/>
                        </a:rPr>
                        <a:t>Number of PD patients at risk</a:t>
                      </a:r>
                      <a:endParaRPr lang="en-MY" sz="20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6642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6384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5870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5530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5308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4898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4547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4282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4058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3877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7171078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GB" sz="2000" kern="100" dirty="0">
                          <a:effectLst/>
                        </a:rPr>
                        <a:t>PD deaths</a:t>
                      </a:r>
                      <a:endParaRPr lang="en-MY" sz="20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1151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1115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1184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1169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882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893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819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775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731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631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6303649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en-GB" sz="2000" kern="100" dirty="0">
                          <a:effectLst/>
                        </a:rPr>
                        <a:t>PD death rate %</a:t>
                      </a:r>
                      <a:endParaRPr lang="en-MY" sz="20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16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17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19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19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16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18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17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17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>
                          <a:effectLst/>
                        </a:rPr>
                        <a:t>17</a:t>
                      </a:r>
                      <a:endParaRPr lang="en-MY" sz="20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GB" sz="2000" kern="100" dirty="0">
                          <a:effectLst/>
                        </a:rPr>
                        <a:t>16</a:t>
                      </a:r>
                      <a:endParaRPr lang="en-MY" sz="20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9225518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12386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C9194-92AD-A71B-A54F-BC036BCAC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2ECD7-096D-8CBE-3BB3-04D99BA83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Table 3.2.6: Unadjusted PD patient survival by 4 Era, 2005-2024</a:t>
            </a:r>
            <a:endParaRPr lang="en-MY" sz="3200" b="1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FCACABA-C5C6-FABD-1A6F-832352DF71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6289231"/>
              </p:ext>
            </p:extLst>
          </p:nvPr>
        </p:nvGraphicFramePr>
        <p:xfrm>
          <a:off x="345600" y="1322702"/>
          <a:ext cx="11500800" cy="490728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008133">
                  <a:extLst>
                    <a:ext uri="{9D8B030D-6E8A-4147-A177-3AD203B41FA5}">
                      <a16:colId xmlns:a16="http://schemas.microsoft.com/office/drawing/2014/main" val="117154555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206312384"/>
                    </a:ext>
                  </a:extLst>
                </a:gridCol>
                <a:gridCol w="1100667">
                  <a:extLst>
                    <a:ext uri="{9D8B030D-6E8A-4147-A177-3AD203B41FA5}">
                      <a16:colId xmlns:a16="http://schemas.microsoft.com/office/drawing/2014/main" val="1685941521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072217101"/>
                    </a:ext>
                  </a:extLst>
                </a:gridCol>
                <a:gridCol w="745067">
                  <a:extLst>
                    <a:ext uri="{9D8B030D-6E8A-4147-A177-3AD203B41FA5}">
                      <a16:colId xmlns:a16="http://schemas.microsoft.com/office/drawing/2014/main" val="1593227410"/>
                    </a:ext>
                  </a:extLst>
                </a:gridCol>
                <a:gridCol w="1168400">
                  <a:extLst>
                    <a:ext uri="{9D8B030D-6E8A-4147-A177-3AD203B41FA5}">
                      <a16:colId xmlns:a16="http://schemas.microsoft.com/office/drawing/2014/main" val="96156606"/>
                    </a:ext>
                  </a:extLst>
                </a:gridCol>
                <a:gridCol w="440266">
                  <a:extLst>
                    <a:ext uri="{9D8B030D-6E8A-4147-A177-3AD203B41FA5}">
                      <a16:colId xmlns:a16="http://schemas.microsoft.com/office/drawing/2014/main" val="3723225841"/>
                    </a:ext>
                  </a:extLst>
                </a:gridCol>
                <a:gridCol w="897467">
                  <a:extLst>
                    <a:ext uri="{9D8B030D-6E8A-4147-A177-3AD203B41FA5}">
                      <a16:colId xmlns:a16="http://schemas.microsoft.com/office/drawing/2014/main" val="1053956141"/>
                    </a:ext>
                  </a:extLst>
                </a:gridCol>
                <a:gridCol w="952450">
                  <a:extLst>
                    <a:ext uri="{9D8B030D-6E8A-4147-A177-3AD203B41FA5}">
                      <a16:colId xmlns:a16="http://schemas.microsoft.com/office/drawing/2014/main" val="1910582149"/>
                    </a:ext>
                  </a:extLst>
                </a:gridCol>
                <a:gridCol w="575422">
                  <a:extLst>
                    <a:ext uri="{9D8B030D-6E8A-4147-A177-3AD203B41FA5}">
                      <a16:colId xmlns:a16="http://schemas.microsoft.com/office/drawing/2014/main" val="1875893259"/>
                    </a:ext>
                  </a:extLst>
                </a:gridCol>
                <a:gridCol w="558246">
                  <a:extLst>
                    <a:ext uri="{9D8B030D-6E8A-4147-A177-3AD203B41FA5}">
                      <a16:colId xmlns:a16="http://schemas.microsoft.com/office/drawing/2014/main" val="2583125310"/>
                    </a:ext>
                  </a:extLst>
                </a:gridCol>
                <a:gridCol w="1020773">
                  <a:extLst>
                    <a:ext uri="{9D8B030D-6E8A-4147-A177-3AD203B41FA5}">
                      <a16:colId xmlns:a16="http://schemas.microsoft.com/office/drawing/2014/main" val="1731332602"/>
                    </a:ext>
                  </a:extLst>
                </a:gridCol>
                <a:gridCol w="408309">
                  <a:extLst>
                    <a:ext uri="{9D8B030D-6E8A-4147-A177-3AD203B41FA5}">
                      <a16:colId xmlns:a16="http://schemas.microsoft.com/office/drawing/2014/main" val="1392602179"/>
                    </a:ext>
                  </a:extLst>
                </a:gridCol>
              </a:tblGrid>
              <a:tr h="190601">
                <a:tc rowSpan="2"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Year</a:t>
                      </a:r>
                      <a:endParaRPr lang="en-MY" sz="1400" kern="100" dirty="0">
                        <a:effectLst/>
                      </a:endParaRPr>
                    </a:p>
                    <a:p>
                      <a:pPr algn="ctr"/>
                      <a:r>
                        <a:rPr lang="en-GB" sz="1400" kern="100" dirty="0">
                          <a:effectLst/>
                        </a:rPr>
                        <a:t>Interval (year)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2005-2009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2010-2014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2015-2019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2020-2024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01126861"/>
                  </a:ext>
                </a:extLst>
              </a:tr>
              <a:tr h="190601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n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% survival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SE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n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% survival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SE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n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% survival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SE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n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% survival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SE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750610446"/>
                  </a:ext>
                </a:extLst>
              </a:tr>
              <a:tr h="190601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0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2346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3693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5940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8898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175898747"/>
                  </a:ext>
                </a:extLst>
              </a:tr>
              <a:tr h="190601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2020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3240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5226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6209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238839593"/>
                  </a:ext>
                </a:extLst>
              </a:tr>
              <a:tr h="190601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2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1731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2726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4368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3735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262634937"/>
                  </a:ext>
                </a:extLst>
              </a:tr>
              <a:tr h="190601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3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1474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2269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3621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1954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45185895"/>
                  </a:ext>
                </a:extLst>
              </a:tr>
              <a:tr h="190601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4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1241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1893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2923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778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329430956"/>
                  </a:ext>
                </a:extLst>
              </a:tr>
              <a:tr h="190601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5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1040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1581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2371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955923031"/>
                  </a:ext>
                </a:extLst>
              </a:tr>
              <a:tr h="190601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890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0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1326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1454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594319973"/>
                  </a:ext>
                </a:extLst>
              </a:tr>
              <a:tr h="190601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7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786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1130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889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417364264"/>
                  </a:ext>
                </a:extLst>
              </a:tr>
              <a:tr h="190601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8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676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971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482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4069657043"/>
                  </a:ext>
                </a:extLst>
              </a:tr>
              <a:tr h="190601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611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831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231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759356457"/>
                  </a:ext>
                </a:extLst>
              </a:tr>
              <a:tr h="190601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10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537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715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113127783"/>
                  </a:ext>
                </a:extLst>
              </a:tr>
              <a:tr h="190601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11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478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473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752817267"/>
                  </a:ext>
                </a:extLst>
              </a:tr>
              <a:tr h="190601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12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433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302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857363461"/>
                  </a:ext>
                </a:extLst>
              </a:tr>
              <a:tr h="190601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13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398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175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028432061"/>
                  </a:ext>
                </a:extLst>
              </a:tr>
              <a:tr h="190601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14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364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310774480"/>
                  </a:ext>
                </a:extLst>
              </a:tr>
              <a:tr h="190601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15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319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0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3124808"/>
                  </a:ext>
                </a:extLst>
              </a:tr>
              <a:tr h="190601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16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222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 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585751540"/>
                  </a:ext>
                </a:extLst>
              </a:tr>
              <a:tr h="190601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17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140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620895390"/>
                  </a:ext>
                </a:extLst>
              </a:tr>
              <a:tr h="190601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18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968082319"/>
                  </a:ext>
                </a:extLst>
              </a:tr>
              <a:tr h="190601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19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76736022"/>
                  </a:ext>
                </a:extLst>
              </a:tr>
              <a:tr h="190601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20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 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873311136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EE7DAB29-A7A6-06F1-9C2A-44DD7DE11F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1047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BC6C4-20D6-1110-15E6-09F21F869B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6B2DF50-970C-ACEE-1042-0496D16114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924" y="1322702"/>
            <a:ext cx="6886800" cy="5045892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AC2F80-08A7-538B-B064-3EB5EF408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Figure 3.2.6(a): Unadjusted PD patient survival by 4 Era, 2005-2024</a:t>
            </a:r>
            <a:endParaRPr lang="en-MY" sz="32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61F61C-A56C-A563-646A-8E172CB1D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5187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29ACFA-5F62-15B3-BC28-2EBDF7D05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EDE18-75FC-8DE7-0822-1F72A2796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Figure 3.2.6(b): Adjusted for Age and Diabetes PD patient survival by 4 Era, 2005-2024</a:t>
            </a:r>
            <a:endParaRPr lang="en-MY" sz="32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9EA355-E9BD-C064-3F70-A575430C11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7172F01-96DE-759C-50F3-0773A62B34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0400" y="1368000"/>
            <a:ext cx="6884151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0757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C9194-92AD-A71B-A54F-BC036BCAC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2ECD7-096D-8CBE-3BB3-04D99BA83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Table 3.3.1: Adjusted hazard ratio for mortality of dialysis patients uncensored for change of modality (2005-2024)</a:t>
            </a:r>
            <a:endParaRPr lang="en-MY" sz="3200" b="1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E240E85-066D-44AF-6CD3-B9E9EB10B8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9472668"/>
              </p:ext>
            </p:extLst>
          </p:nvPr>
        </p:nvGraphicFramePr>
        <p:xfrm>
          <a:off x="345600" y="1322701"/>
          <a:ext cx="11500801" cy="512064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261200">
                  <a:extLst>
                    <a:ext uri="{9D8B030D-6E8A-4147-A177-3AD203B41FA5}">
                      <a16:colId xmlns:a16="http://schemas.microsoft.com/office/drawing/2014/main" val="867722002"/>
                    </a:ext>
                  </a:extLst>
                </a:gridCol>
                <a:gridCol w="1557867">
                  <a:extLst>
                    <a:ext uri="{9D8B030D-6E8A-4147-A177-3AD203B41FA5}">
                      <a16:colId xmlns:a16="http://schemas.microsoft.com/office/drawing/2014/main" val="2651473053"/>
                    </a:ext>
                  </a:extLst>
                </a:gridCol>
                <a:gridCol w="2353733">
                  <a:extLst>
                    <a:ext uri="{9D8B030D-6E8A-4147-A177-3AD203B41FA5}">
                      <a16:colId xmlns:a16="http://schemas.microsoft.com/office/drawing/2014/main" val="2295498906"/>
                    </a:ext>
                  </a:extLst>
                </a:gridCol>
                <a:gridCol w="2458890">
                  <a:extLst>
                    <a:ext uri="{9D8B030D-6E8A-4147-A177-3AD203B41FA5}">
                      <a16:colId xmlns:a16="http://schemas.microsoft.com/office/drawing/2014/main" val="1520921122"/>
                    </a:ext>
                  </a:extLst>
                </a:gridCol>
                <a:gridCol w="1869111">
                  <a:extLst>
                    <a:ext uri="{9D8B030D-6E8A-4147-A177-3AD203B41FA5}">
                      <a16:colId xmlns:a16="http://schemas.microsoft.com/office/drawing/2014/main" val="159632355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</a:rPr>
                        <a:t>Factors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</a:rPr>
                        <a:t>n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</a:rPr>
                        <a:t>Hazard ratio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</a:rPr>
                        <a:t>95% CI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</a:rPr>
                        <a:t>P-value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2812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</a:rPr>
                        <a:t>Age (years)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</a:rPr>
                        <a:t> 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</a:rPr>
                        <a:t> 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6697163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</a:rPr>
                        <a:t>   Age 1-14 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1,013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0.55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(0.43 - 0.71)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9471548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</a:rPr>
                        <a:t>   Age 15-24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3,622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0.73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(0.66 - 0.81)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1639164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</a:rPr>
                        <a:t>   Age 25-34 </a:t>
                      </a:r>
                      <a:r>
                        <a:rPr lang="en-MY" sz="1600" kern="100" baseline="30000" dirty="0">
                          <a:effectLst/>
                        </a:rPr>
                        <a:t>(ref*)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8,970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1.00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5346289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</a:rPr>
                        <a:t>   Age 35-44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16,797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1.61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(1.52 - 1.71)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3444890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</a:rPr>
                        <a:t>   Age 45-54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33,294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2.40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(2.27 - 2.54)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9735035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</a:rPr>
                        <a:t>   Age 55-64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43,904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3.36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(3.17 - 3.55)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0057467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</a:rPr>
                        <a:t>   Age ≥65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36,823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4.81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(4.54 - 5.10)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9739414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</a:rPr>
                        <a:t>Gender 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6878664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</a:rPr>
                        <a:t>   Male </a:t>
                      </a:r>
                      <a:r>
                        <a:rPr lang="en-MY" sz="1600" kern="100" baseline="30000" dirty="0">
                          <a:effectLst/>
                        </a:rPr>
                        <a:t>(ref*)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79,261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1.00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8421389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</a:rPr>
                        <a:t>   Female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65,162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0.79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(0.78 - 0.81)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7940844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</a:rPr>
                        <a:t>Primary diagnosis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</a:rPr>
                        <a:t> 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1592058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</a:rPr>
                        <a:t>   Unknown primary 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15,404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1.11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(1.03 - 1.20)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0.007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9050129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</a:rPr>
                        <a:t>   Diabetes mellitus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85,521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2.13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(1.98 - 2.29)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9618400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</a:rPr>
                        <a:t>   GN/SLE </a:t>
                      </a:r>
                      <a:r>
                        <a:rPr lang="en-MY" sz="1600" kern="100" baseline="30000">
                          <a:effectLst/>
                        </a:rPr>
                        <a:t>(ref*)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4,682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1.00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2037309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</a:rPr>
                        <a:t>   Polycystic kidney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910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1.03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(0.89 - 1.20)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0.680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7433484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</a:rPr>
                        <a:t>   Obstructive nephropathy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1,896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1.38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(1.23 - 1.54)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1773011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</a:rPr>
                        <a:t>   Toxic nephropathy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</a:rPr>
                        <a:t>779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1.45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(1.26 - 1.68)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712954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</a:rPr>
                        <a:t>   Hypertension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</a:rPr>
                        <a:t>30,964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</a:rPr>
                        <a:t>1.37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(1.28 - 1.48)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9713533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</a:rPr>
                        <a:t>   Others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</a:rPr>
                        <a:t>4,267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</a:rPr>
                        <a:t>1.30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</a:rPr>
                        <a:t>(1.18 - 1.43)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</a:rPr>
                        <a:t>&lt; 0.001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517761909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2F2F328-2A88-4DC1-BA80-B11E4BEEB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598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C9194-92AD-A71B-A54F-BC036BCAC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2ECD7-096D-8CBE-3BB3-04D99BA83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Table 3.3.1: Adjusted hazard ratio for mortality of dialysis patients uncensored for change of modality (2005-2024) (Cont.)</a:t>
            </a:r>
            <a:endParaRPr lang="en-MY" sz="3200" b="1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E240E85-066D-44AF-6CD3-B9E9EB10B8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6412218"/>
              </p:ext>
            </p:extLst>
          </p:nvPr>
        </p:nvGraphicFramePr>
        <p:xfrm>
          <a:off x="345600" y="1322701"/>
          <a:ext cx="11500801" cy="487680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278133">
                  <a:extLst>
                    <a:ext uri="{9D8B030D-6E8A-4147-A177-3AD203B41FA5}">
                      <a16:colId xmlns:a16="http://schemas.microsoft.com/office/drawing/2014/main" val="867722002"/>
                    </a:ext>
                  </a:extLst>
                </a:gridCol>
                <a:gridCol w="1540934">
                  <a:extLst>
                    <a:ext uri="{9D8B030D-6E8A-4147-A177-3AD203B41FA5}">
                      <a16:colId xmlns:a16="http://schemas.microsoft.com/office/drawing/2014/main" val="2651473053"/>
                    </a:ext>
                  </a:extLst>
                </a:gridCol>
                <a:gridCol w="2353733">
                  <a:extLst>
                    <a:ext uri="{9D8B030D-6E8A-4147-A177-3AD203B41FA5}">
                      <a16:colId xmlns:a16="http://schemas.microsoft.com/office/drawing/2014/main" val="2295498906"/>
                    </a:ext>
                  </a:extLst>
                </a:gridCol>
                <a:gridCol w="2458890">
                  <a:extLst>
                    <a:ext uri="{9D8B030D-6E8A-4147-A177-3AD203B41FA5}">
                      <a16:colId xmlns:a16="http://schemas.microsoft.com/office/drawing/2014/main" val="1520921122"/>
                    </a:ext>
                  </a:extLst>
                </a:gridCol>
                <a:gridCol w="1869111">
                  <a:extLst>
                    <a:ext uri="{9D8B030D-6E8A-4147-A177-3AD203B41FA5}">
                      <a16:colId xmlns:a16="http://schemas.microsoft.com/office/drawing/2014/main" val="159632355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</a:rPr>
                        <a:t>Factors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</a:rPr>
                        <a:t>n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</a:rPr>
                        <a:t>Hazard ratio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</a:rPr>
                        <a:t>95% CI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</a:rPr>
                        <a:t>P-value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2812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Year start dialysis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  <a:latin typeface="+mn-lt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  <a:latin typeface="+mn-lt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5162747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2005-2009 </a:t>
                      </a:r>
                      <a:r>
                        <a:rPr lang="en-MY" sz="1600" kern="100" baseline="30000" dirty="0">
                          <a:effectLst/>
                          <a:latin typeface="+mn-lt"/>
                        </a:rPr>
                        <a:t>(ref*)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20,426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1.00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  <a:latin typeface="+mn-lt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0788019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2010-2014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32,614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2.74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(2.62 - 2.87)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&lt; 0.001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7474601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2015-2019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42,302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6.67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(6.35 - 7.02)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&lt; 0.001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274913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2020-2024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49,081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9.10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  <a:latin typeface="+mn-lt"/>
                        </a:rPr>
                        <a:t>(8.60 - 9.62)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&lt; 0.001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7636543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b="1" kern="100" dirty="0">
                          <a:effectLst/>
                          <a:latin typeface="+mn-lt"/>
                        </a:rPr>
                        <a:t>Modality 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37681408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HD </a:t>
                      </a:r>
                      <a:r>
                        <a:rPr lang="en-MY" sz="1600" kern="100" baseline="30000" dirty="0">
                          <a:effectLst/>
                          <a:latin typeface="+mn-lt"/>
                        </a:rPr>
                        <a:t>(ref*)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123,546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1.00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  <a:latin typeface="+mn-lt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4652647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PD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20,877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0.92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(0.89 - 0.95)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&lt; 0.001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7914045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b="1" kern="100" dirty="0">
                          <a:effectLst/>
                          <a:latin typeface="+mn-lt"/>
                        </a:rPr>
                        <a:t>BMI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  <a:latin typeface="+mn-lt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1426568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BMI &lt;18.5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6,685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1.38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(1.32 - 1.45)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&lt; 0.001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0393196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BMI 18.5-25 </a:t>
                      </a:r>
                      <a:r>
                        <a:rPr lang="en-MY" sz="1600" kern="100" baseline="30000" dirty="0">
                          <a:effectLst/>
                          <a:latin typeface="+mn-lt"/>
                        </a:rPr>
                        <a:t>(ref*)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59,192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1.00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  <a:latin typeface="+mn-lt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5784502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BMI 25-30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40,447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0.93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(0.91 - 0.95)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&lt; 0.001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8496518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BMI ≥30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19,247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0.99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(0.96 - 1.02)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0.429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4958734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b="1" kern="100" dirty="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Albumin (g/L)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8871183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&lt;25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2,976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6.88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(6.46 - 7.33)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0221394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25-&lt;30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7,031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4.10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(3.92 - 4.28)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6432566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30-&lt;35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21,263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2.36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(2.29 - 2.44)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571111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35-&lt;40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47,695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1.39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(1.35 - 1.43)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7048413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≥40 </a:t>
                      </a:r>
                      <a:r>
                        <a:rPr lang="en-MY" sz="1600" kern="100" baseline="30000" dirty="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(ref*)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30,521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074724341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E5DA1987-A751-4F31-D0C4-6492DDA5DB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1289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C9194-92AD-A71B-A54F-BC036BCAC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2ECD7-096D-8CBE-3BB3-04D99BA83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Table 3.3.1: Adjusted hazard ratio for mortality of dialysis patients uncensored for change of modality (2005-2024) (Cont.)</a:t>
            </a:r>
            <a:endParaRPr lang="en-MY" sz="3200" b="1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E240E85-066D-44AF-6CD3-B9E9EB10B8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9703634"/>
              </p:ext>
            </p:extLst>
          </p:nvPr>
        </p:nvGraphicFramePr>
        <p:xfrm>
          <a:off x="345600" y="1322701"/>
          <a:ext cx="11500801" cy="463296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278133">
                  <a:extLst>
                    <a:ext uri="{9D8B030D-6E8A-4147-A177-3AD203B41FA5}">
                      <a16:colId xmlns:a16="http://schemas.microsoft.com/office/drawing/2014/main" val="867722002"/>
                    </a:ext>
                  </a:extLst>
                </a:gridCol>
                <a:gridCol w="1253067">
                  <a:extLst>
                    <a:ext uri="{9D8B030D-6E8A-4147-A177-3AD203B41FA5}">
                      <a16:colId xmlns:a16="http://schemas.microsoft.com/office/drawing/2014/main" val="265147305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295498906"/>
                    </a:ext>
                  </a:extLst>
                </a:gridCol>
                <a:gridCol w="2662090">
                  <a:extLst>
                    <a:ext uri="{9D8B030D-6E8A-4147-A177-3AD203B41FA5}">
                      <a16:colId xmlns:a16="http://schemas.microsoft.com/office/drawing/2014/main" val="1520921122"/>
                    </a:ext>
                  </a:extLst>
                </a:gridCol>
                <a:gridCol w="1869111">
                  <a:extLst>
                    <a:ext uri="{9D8B030D-6E8A-4147-A177-3AD203B41FA5}">
                      <a16:colId xmlns:a16="http://schemas.microsoft.com/office/drawing/2014/main" val="159632355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Factors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n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Hazard ratio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95% CI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P-value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2812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b="1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LDL cholesterol (mmol/L)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4944673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&lt;1.8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23,680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1.14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(1.11 - 1.17)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0388868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1.8-&lt;2.6 </a:t>
                      </a:r>
                      <a:r>
                        <a:rPr lang="en-MY" sz="1600" kern="100" baseline="30000" dirty="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(ref*)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42,898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1695162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≥2.6 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39,625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1.09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(1.06 - 1.11)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6927203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b="1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Diastolic BP (mmHg)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2810617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&lt;70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30,694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0.88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(0.85 - 0.91)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9078714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70-&lt;80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60,257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0.87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(0.85 - 0.90)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5971213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80-&lt;90 </a:t>
                      </a:r>
                      <a:r>
                        <a:rPr lang="en-MY" sz="1600" kern="100" baseline="300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(ref*)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38,267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409127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90-&lt;100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8,867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1.35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(1.28 - 1.42)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3858060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≥100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1,360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2.25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(1.98 - 2.56)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0085163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b="1" kern="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Haemoglobin (g/dL)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6917534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&lt;10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59,689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1.83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(1.80 - 1.87)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7591530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10-&lt;12 </a:t>
                      </a:r>
                      <a:r>
                        <a:rPr lang="en-MY" sz="1600" kern="100" baseline="300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(ref*)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70,038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2343868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≥12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8,224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0.95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(0.91 - 1.00)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0.030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6527917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b="1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Serum calcium (mmol/L)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5638951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&lt;2.1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17,418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1.02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(0.99 - 1.04)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0.316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6148038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2.1-≤2.37 </a:t>
                      </a:r>
                      <a:r>
                        <a:rPr lang="en-MY" sz="1600" kern="100" baseline="300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(ref*)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63,670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1993197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&gt;2.37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28,184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0.94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(0.92 - 0.96)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090773660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7CDA713F-C0E9-91BB-075A-E01333A48A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4189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C9194-92AD-A71B-A54F-BC036BCAC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2ECD7-096D-8CBE-3BB3-04D99BA83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Table 3.3.1: Adjusted hazard ratio for mortality of dialysis patients uncensored for change of modality (2005-2024) (Cont.)</a:t>
            </a:r>
            <a:endParaRPr lang="en-MY" sz="3200" b="1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E240E85-066D-44AF-6CD3-B9E9EB10B8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7220340"/>
              </p:ext>
            </p:extLst>
          </p:nvPr>
        </p:nvGraphicFramePr>
        <p:xfrm>
          <a:off x="345600" y="1305768"/>
          <a:ext cx="11500801" cy="390144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278133">
                  <a:extLst>
                    <a:ext uri="{9D8B030D-6E8A-4147-A177-3AD203B41FA5}">
                      <a16:colId xmlns:a16="http://schemas.microsoft.com/office/drawing/2014/main" val="867722002"/>
                    </a:ext>
                  </a:extLst>
                </a:gridCol>
                <a:gridCol w="1253067">
                  <a:extLst>
                    <a:ext uri="{9D8B030D-6E8A-4147-A177-3AD203B41FA5}">
                      <a16:colId xmlns:a16="http://schemas.microsoft.com/office/drawing/2014/main" val="265147305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295498906"/>
                    </a:ext>
                  </a:extLst>
                </a:gridCol>
                <a:gridCol w="2662090">
                  <a:extLst>
                    <a:ext uri="{9D8B030D-6E8A-4147-A177-3AD203B41FA5}">
                      <a16:colId xmlns:a16="http://schemas.microsoft.com/office/drawing/2014/main" val="1520921122"/>
                    </a:ext>
                  </a:extLst>
                </a:gridCol>
                <a:gridCol w="1869111">
                  <a:extLst>
                    <a:ext uri="{9D8B030D-6E8A-4147-A177-3AD203B41FA5}">
                      <a16:colId xmlns:a16="http://schemas.microsoft.com/office/drawing/2014/main" val="159632355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Factors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n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Hazard ratio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95% CI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P-value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2812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b="1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Serum phosphate (mmol/L)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18656483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&lt;0.8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541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1.69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(1.48 - 1.92)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9158541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0.8-&lt;1.3 </a:t>
                      </a:r>
                      <a:r>
                        <a:rPr lang="en-MY" sz="1600" kern="100" baseline="300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(ref*)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13,524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2180302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1.3-&lt;1.8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48,430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0.94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(0.91 - 0.96)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7427051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1.8-&lt;2.2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31,241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(0.98 - 1.05)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0.524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372304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≥2.2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15,702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1.25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(1.20 - 1.30)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9753674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b="1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HBsAg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4944673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Negative </a:t>
                      </a:r>
                      <a:r>
                        <a:rPr lang="en-MY" sz="1600" kern="100" baseline="300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(ref*)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138,347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0388868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Positive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4,769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0.93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(0.88 - 0.98)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0.007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1695162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b="1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Anti-HCV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6927203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Negative </a:t>
                      </a:r>
                      <a:r>
                        <a:rPr lang="en-MY" sz="1600" kern="100" baseline="300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(ref*)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139,935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2810617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Positive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3,181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1.05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(0.98 - 1.12)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0.144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9078714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b="1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Cardiovascular disease (CVD)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5971213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No CVD </a:t>
                      </a:r>
                      <a:r>
                        <a:rPr lang="en-MY" sz="1600" kern="100" baseline="300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(ref*)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105,118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409127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CVD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15,791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1.02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(1.00 - 1.05)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0.096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385806068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0A4815C1-70D3-1392-28A1-3D90D57673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3018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998F2-AE39-08A5-4BD6-570C04636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38BFFA2-A914-D02B-87ED-0ACF9F996C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305" y="1322704"/>
            <a:ext cx="6886800" cy="501471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BD2356-E2BA-BAF3-3DA0-71B3A4A8E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/>
              <a:t>Figure 3.3.1(a): Adjusted hazard ratio for mortality of dialysis patients uncensored for change of modality by diastolic blood pressure (2005-2024 cohort)</a:t>
            </a:r>
            <a:endParaRPr lang="en-MY" sz="32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3CB103-FBE7-0221-B635-EE80AC6326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7067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2A2892-324D-AAAA-4F90-E1C25706A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24A18EC-04B2-3A03-2A70-A02D343E1C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304" y="1322704"/>
            <a:ext cx="6886800" cy="501471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6A5573-C4C7-34A8-CFAD-6597F4FAF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/>
              <a:t>Figure 3.3.1(b): Adjusted hazard ratio for mortality of dialysis patients uncensored for change of modality by </a:t>
            </a:r>
            <a:r>
              <a:rPr lang="en-US" sz="3200" b="1" dirty="0" err="1"/>
              <a:t>haemoglobin</a:t>
            </a:r>
            <a:r>
              <a:rPr lang="en-US" sz="3200" b="1" dirty="0"/>
              <a:t> (2005-2024 cohort)</a:t>
            </a:r>
            <a:endParaRPr lang="en-MY" sz="32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9D863E-3599-4922-4BA2-CEF576EB0F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61037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5F464-41F7-D27D-3CDE-CA5B77E5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1A087E-D0B6-ADF3-1365-3B5D079324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446" y="1334769"/>
            <a:ext cx="6886800" cy="5014717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D66F8D-4165-1F26-C683-D57D49252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/>
              <a:t>Figure 3.3.1(c): Adjusted hazard ratio for mortality of dialysis patients uncensored for change of modality by serum phosphate (2005-2024 cohort)</a:t>
            </a:r>
            <a:endParaRPr lang="en-MY" sz="32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3E5DD4-0279-809A-5CED-4D157FF3E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4694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1DA91-44F8-3D28-3B05-A243E940E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55EEF-94A5-DD49-31DC-A01283C48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Figure 3.1.1: Death rates on dialysis 2005-2024</a:t>
            </a:r>
            <a:endParaRPr lang="en-MY" sz="3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B2BC43-6F82-A2BA-7D45-14405FEE6E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017" y="1318408"/>
            <a:ext cx="6897384" cy="504000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4C7C383-C552-F2CE-8564-F57F447773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7402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ABBAA-3BAF-70D5-B07B-8EEE0F4CC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12CA4-6493-C964-11F1-0D6E205F4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/>
              <a:t>Figure 3.3.1(d): Adjusted hazard ratio for mortality of dialysis patients uncensored for change of modality by serum albumin (2005-2024 cohort)</a:t>
            </a:r>
            <a:endParaRPr lang="en-MY" sz="32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7FBC20-ED67-1A5A-1413-8C8FB2A141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447" y="1322703"/>
            <a:ext cx="6871387" cy="504000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91F32F5-0871-9CF4-A0FB-3397D444AA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446" y="1322701"/>
            <a:ext cx="6886800" cy="502757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74C1729-FDAA-15D6-7FC7-F8125E6B01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5026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C9194-92AD-A71B-A54F-BC036BCAC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2ECD7-096D-8CBE-3BB3-04D99BA83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Table 3.3.2: Adjusted hazard ratio for mortality of HD patients (2005-2024 cohort)</a:t>
            </a:r>
            <a:endParaRPr lang="en-MY" sz="3200" b="1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E240E85-066D-44AF-6CD3-B9E9EB10B8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9400809"/>
              </p:ext>
            </p:extLst>
          </p:nvPr>
        </p:nvGraphicFramePr>
        <p:xfrm>
          <a:off x="345600" y="1322701"/>
          <a:ext cx="11500801" cy="512064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227333">
                  <a:extLst>
                    <a:ext uri="{9D8B030D-6E8A-4147-A177-3AD203B41FA5}">
                      <a16:colId xmlns:a16="http://schemas.microsoft.com/office/drawing/2014/main" val="867722002"/>
                    </a:ext>
                  </a:extLst>
                </a:gridCol>
                <a:gridCol w="1591734">
                  <a:extLst>
                    <a:ext uri="{9D8B030D-6E8A-4147-A177-3AD203B41FA5}">
                      <a16:colId xmlns:a16="http://schemas.microsoft.com/office/drawing/2014/main" val="2651473053"/>
                    </a:ext>
                  </a:extLst>
                </a:gridCol>
                <a:gridCol w="2353733">
                  <a:extLst>
                    <a:ext uri="{9D8B030D-6E8A-4147-A177-3AD203B41FA5}">
                      <a16:colId xmlns:a16="http://schemas.microsoft.com/office/drawing/2014/main" val="2295498906"/>
                    </a:ext>
                  </a:extLst>
                </a:gridCol>
                <a:gridCol w="2458890">
                  <a:extLst>
                    <a:ext uri="{9D8B030D-6E8A-4147-A177-3AD203B41FA5}">
                      <a16:colId xmlns:a16="http://schemas.microsoft.com/office/drawing/2014/main" val="1520921122"/>
                    </a:ext>
                  </a:extLst>
                </a:gridCol>
                <a:gridCol w="1869111">
                  <a:extLst>
                    <a:ext uri="{9D8B030D-6E8A-4147-A177-3AD203B41FA5}">
                      <a16:colId xmlns:a16="http://schemas.microsoft.com/office/drawing/2014/main" val="159632355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Factors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n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Hazard ratio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95% CI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P-value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2812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Age (years)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  <a:latin typeface="+mn-lt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  <a:latin typeface="+mn-lt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6697163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Age 1-14 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254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0.62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(0.35 - 1.10)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0.103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9471548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</a:rPr>
                        <a:t>   Age 15-24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2,316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0.74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(0.65 - 0.85)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1639164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Age 25-34 </a:t>
                      </a:r>
                      <a:r>
                        <a:rPr lang="en-MY" sz="1600" kern="100" baseline="30000" dirty="0">
                          <a:effectLst/>
                          <a:latin typeface="+mn-lt"/>
                        </a:rPr>
                        <a:t>(ref*)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6,928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  <a:highlight>
                            <a:srgbClr val="00FF00"/>
                          </a:highlight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5346289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Age 35-44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13,991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1.69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(1.57 - 1.81)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3444890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Age 45-54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28,902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2.49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(2.32 - 2.66)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9735035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</a:rPr>
                        <a:t>   Age 55-64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38,365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3.52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(3.28 - 3.77)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0057467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Age ≥65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32,790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5.08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(4.73 - 5.46)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9739414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</a:rPr>
                        <a:t>Gender 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  <a:highlight>
                            <a:srgbClr val="00FF00"/>
                          </a:highlight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  <a:highlight>
                            <a:srgbClr val="00FF00"/>
                          </a:highlight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  <a:highlight>
                            <a:srgbClr val="00FF00"/>
                          </a:highlight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  <a:highlight>
                            <a:srgbClr val="00FF00"/>
                          </a:highlight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6878664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Male </a:t>
                      </a:r>
                      <a:r>
                        <a:rPr lang="en-MY" sz="1600" kern="100" baseline="30000" dirty="0">
                          <a:effectLst/>
                          <a:latin typeface="+mn-lt"/>
                        </a:rPr>
                        <a:t>(ref*)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68,255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  <a:highlight>
                            <a:srgbClr val="00FF00"/>
                          </a:highlight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8421389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</a:rPr>
                        <a:t>   Female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55,291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0.97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(0.94 - 0.99)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0.014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7940844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Primary diagnosis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  <a:highlight>
                            <a:srgbClr val="00FF00"/>
                          </a:highlight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  <a:highlight>
                            <a:srgbClr val="00FF00"/>
                          </a:highlight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1592058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Unknown primary 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13,315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1.13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(1.03 - 1.25)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0.010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9050129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</a:rPr>
                        <a:t>   Diabetes mellitus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74,137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2.06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(1.89 - 2.25)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9618400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</a:rPr>
                        <a:t>   GN/SLE </a:t>
                      </a:r>
                      <a:r>
                        <a:rPr lang="en-MY" sz="1600" kern="100" baseline="30000">
                          <a:effectLst/>
                          <a:latin typeface="+mn-lt"/>
                        </a:rPr>
                        <a:t>(ref*)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3,242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  <a:highlight>
                            <a:srgbClr val="00FF00"/>
                          </a:highlight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2037309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Polycystic kidney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809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1.05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(0.89 - 1.25)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0.550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7433484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Obstructive nephropathy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1,524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1.34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(1.17 - 1.53)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1773011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Toxic nephropathy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643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1.47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(1.23 - 1.76)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712954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Hypertension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26,554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1.37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(1.25 - 1.50)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9713533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Others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3,322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1.28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(1.13 - 1.44)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517761909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A1AF2669-FBF5-F1F1-D751-7F24B09192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3175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C9194-92AD-A71B-A54F-BC036BCAC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2ECD7-096D-8CBE-3BB3-04D99BA83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Table 3.3.2: Adjusted hazard ratio for mortality of HD patients (2005-2024 cohort) (Cont.)</a:t>
            </a:r>
            <a:endParaRPr lang="en-MY" sz="3200" b="1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E240E85-066D-44AF-6CD3-B9E9EB10B8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9245316"/>
              </p:ext>
            </p:extLst>
          </p:nvPr>
        </p:nvGraphicFramePr>
        <p:xfrm>
          <a:off x="345600" y="1322701"/>
          <a:ext cx="11500801" cy="512064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261200">
                  <a:extLst>
                    <a:ext uri="{9D8B030D-6E8A-4147-A177-3AD203B41FA5}">
                      <a16:colId xmlns:a16="http://schemas.microsoft.com/office/drawing/2014/main" val="867722002"/>
                    </a:ext>
                  </a:extLst>
                </a:gridCol>
                <a:gridCol w="1557867">
                  <a:extLst>
                    <a:ext uri="{9D8B030D-6E8A-4147-A177-3AD203B41FA5}">
                      <a16:colId xmlns:a16="http://schemas.microsoft.com/office/drawing/2014/main" val="2651473053"/>
                    </a:ext>
                  </a:extLst>
                </a:gridCol>
                <a:gridCol w="2353733">
                  <a:extLst>
                    <a:ext uri="{9D8B030D-6E8A-4147-A177-3AD203B41FA5}">
                      <a16:colId xmlns:a16="http://schemas.microsoft.com/office/drawing/2014/main" val="2295498906"/>
                    </a:ext>
                  </a:extLst>
                </a:gridCol>
                <a:gridCol w="2458890">
                  <a:extLst>
                    <a:ext uri="{9D8B030D-6E8A-4147-A177-3AD203B41FA5}">
                      <a16:colId xmlns:a16="http://schemas.microsoft.com/office/drawing/2014/main" val="1520921122"/>
                    </a:ext>
                  </a:extLst>
                </a:gridCol>
                <a:gridCol w="1869111">
                  <a:extLst>
                    <a:ext uri="{9D8B030D-6E8A-4147-A177-3AD203B41FA5}">
                      <a16:colId xmlns:a16="http://schemas.microsoft.com/office/drawing/2014/main" val="159632355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</a:rPr>
                        <a:t>Factors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</a:rPr>
                        <a:t>n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</a:rPr>
                        <a:t>Hazard ratio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</a:rPr>
                        <a:t>95% CI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</a:rPr>
                        <a:t>P-value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2812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Year start dialysis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5162747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2005-2009 </a:t>
                      </a:r>
                      <a:r>
                        <a:rPr lang="en-MY" sz="1600" kern="100" baseline="30000" dirty="0">
                          <a:effectLst/>
                          <a:latin typeface="+mn-lt"/>
                        </a:rPr>
                        <a:t>(ref*)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18,080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0788019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2010-2014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28,921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2.70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(2.56 - 2.85)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7474601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</a:rPr>
                        <a:t>   2015-2019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36,362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6.43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(6.07 - 6.80)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274913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2020-2024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40,183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8.97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(8.40 - 9.57)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7636543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b="1" kern="100" dirty="0">
                          <a:effectLst/>
                          <a:latin typeface="+mn-lt"/>
                        </a:rPr>
                        <a:t>BMI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8480462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BMI &lt;18.5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5,409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1.48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(1.40 - 1.57)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586078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BMI 18.5-25 </a:t>
                      </a:r>
                      <a:r>
                        <a:rPr lang="en-MY" sz="1600" kern="100" baseline="30000" dirty="0">
                          <a:effectLst/>
                          <a:latin typeface="+mn-lt"/>
                        </a:rPr>
                        <a:t>(ref*)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50,660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2681007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BMI 25-30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34,602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0.84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(0.81 - 0.86)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5891043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BMI ≥30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16,844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0.77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(0.74 - 0.80)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699949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b="1" kern="100" dirty="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Albumin (g/L)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6956332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&lt;25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1,286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7.00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(6.34 - 7.73)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7078082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25-&lt;30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3,882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4.14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(3.91 - 4.38)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1732007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30-&lt;35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15,960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2.19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(2.11 - 2.26)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959852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35-&lt;40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42,974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1.35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(1.31 - 1.39)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5482619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≥40 </a:t>
                      </a:r>
                      <a:r>
                        <a:rPr lang="en-MY" sz="1600" kern="100" baseline="300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(ref*)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28,886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7214381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b="1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LDL cholesterol (mmol/L)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5389490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&lt;1.8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21,278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1.12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(1.09 - 1.15)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4112186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1.8-&lt;2.6 </a:t>
                      </a:r>
                      <a:r>
                        <a:rPr lang="en-MY" sz="1600" kern="100" baseline="300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(ref*)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37,626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1121001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≥2.6 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31,723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1.10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(1.07 - 1.13)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510962035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9B50565A-73C2-A8D9-3F4B-A508C136C4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6725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C9194-92AD-A71B-A54F-BC036BCAC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2ECD7-096D-8CBE-3BB3-04D99BA83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Table 3.3.2: Adjusted hazard ratio for mortality of HD patients (2005-2024 cohort) (Cont.)</a:t>
            </a:r>
            <a:endParaRPr lang="en-MY" sz="3200" b="1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E240E85-066D-44AF-6CD3-B9E9EB10B8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974053"/>
              </p:ext>
            </p:extLst>
          </p:nvPr>
        </p:nvGraphicFramePr>
        <p:xfrm>
          <a:off x="345600" y="1322701"/>
          <a:ext cx="11500801" cy="512064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261200">
                  <a:extLst>
                    <a:ext uri="{9D8B030D-6E8A-4147-A177-3AD203B41FA5}">
                      <a16:colId xmlns:a16="http://schemas.microsoft.com/office/drawing/2014/main" val="867722002"/>
                    </a:ext>
                  </a:extLst>
                </a:gridCol>
                <a:gridCol w="1557867">
                  <a:extLst>
                    <a:ext uri="{9D8B030D-6E8A-4147-A177-3AD203B41FA5}">
                      <a16:colId xmlns:a16="http://schemas.microsoft.com/office/drawing/2014/main" val="2651473053"/>
                    </a:ext>
                  </a:extLst>
                </a:gridCol>
                <a:gridCol w="2353733">
                  <a:extLst>
                    <a:ext uri="{9D8B030D-6E8A-4147-A177-3AD203B41FA5}">
                      <a16:colId xmlns:a16="http://schemas.microsoft.com/office/drawing/2014/main" val="2295498906"/>
                    </a:ext>
                  </a:extLst>
                </a:gridCol>
                <a:gridCol w="2458890">
                  <a:extLst>
                    <a:ext uri="{9D8B030D-6E8A-4147-A177-3AD203B41FA5}">
                      <a16:colId xmlns:a16="http://schemas.microsoft.com/office/drawing/2014/main" val="1520921122"/>
                    </a:ext>
                  </a:extLst>
                </a:gridCol>
                <a:gridCol w="1869111">
                  <a:extLst>
                    <a:ext uri="{9D8B030D-6E8A-4147-A177-3AD203B41FA5}">
                      <a16:colId xmlns:a16="http://schemas.microsoft.com/office/drawing/2014/main" val="159632355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</a:rPr>
                        <a:t>Factors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</a:rPr>
                        <a:t>n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</a:rPr>
                        <a:t>Hazard ratio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</a:rPr>
                        <a:t>95% CI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</a:rPr>
                        <a:t>P-value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2812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GB" sz="1600" b="1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Kt/V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5162747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GB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&lt;1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3,616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2.13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(2.00 - 2.27)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0788019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GB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1-&lt;1.2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12,277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1.44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(1.38 - 1.49)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7474601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GB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1.2-&lt;1.4 </a:t>
                      </a:r>
                      <a:r>
                        <a:rPr lang="en-GB" sz="1600" kern="100" baseline="300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(ref*)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27,329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274913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GB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1.4-&lt;1.6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24,344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0.78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(0.76 - 0.81)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7636543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GB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≥1.6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25,556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0.64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(0.61 - 0.66)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8480462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b="1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Diastolic BP (mmHg)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586078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&lt;70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28,377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0.91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(0.88 - 0.94)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2681007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70-&lt;80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52,087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0.90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(0.87 - 0.92)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5891043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80-&lt;90 </a:t>
                      </a:r>
                      <a:r>
                        <a:rPr lang="en-MY" sz="1600" kern="100" baseline="300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(ref*)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30,141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699949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90-&lt;100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7,135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1.31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(1.23 - 1.39)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6956332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≥100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1,173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1.90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(1.62 - 2.24)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7078082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b="1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Haemoglobin (g/dL)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1732007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&lt;10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52,148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1.82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(1.78 - 1.87)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959852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10-&lt;12 </a:t>
                      </a:r>
                      <a:r>
                        <a:rPr lang="en-MY" sz="1600" kern="100" baseline="300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(ref*)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58,886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5482619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≥12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6,553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0.92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(0.87 - 0.97)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0.002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7214381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b="1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Serum calcium (mmol/L)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5389490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&lt;2.1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15,728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0.98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(0.95 - 1.02)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0.304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4112186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2.1-≤2.37 </a:t>
                      </a:r>
                      <a:r>
                        <a:rPr lang="en-MY" sz="1600" kern="100" baseline="300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(ref*)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55,479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1121001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&gt;2.37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21,670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0.95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(0.92 - 0.97)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510962035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18B4D720-1119-8AF5-4245-1AF52166AC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3504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C9194-92AD-A71B-A54F-BC036BCAC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2ECD7-096D-8CBE-3BB3-04D99BA83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Table 3.3.2: Adjusted hazard ratio for mortality of HD patients (2005-2024 cohort) (Cont.)</a:t>
            </a:r>
            <a:endParaRPr lang="en-MY" sz="3200" b="1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E240E85-066D-44AF-6CD3-B9E9EB10B8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7831906"/>
              </p:ext>
            </p:extLst>
          </p:nvPr>
        </p:nvGraphicFramePr>
        <p:xfrm>
          <a:off x="345600" y="1322701"/>
          <a:ext cx="11500801" cy="390144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261200">
                  <a:extLst>
                    <a:ext uri="{9D8B030D-6E8A-4147-A177-3AD203B41FA5}">
                      <a16:colId xmlns:a16="http://schemas.microsoft.com/office/drawing/2014/main" val="867722002"/>
                    </a:ext>
                  </a:extLst>
                </a:gridCol>
                <a:gridCol w="1557867">
                  <a:extLst>
                    <a:ext uri="{9D8B030D-6E8A-4147-A177-3AD203B41FA5}">
                      <a16:colId xmlns:a16="http://schemas.microsoft.com/office/drawing/2014/main" val="2651473053"/>
                    </a:ext>
                  </a:extLst>
                </a:gridCol>
                <a:gridCol w="2353733">
                  <a:extLst>
                    <a:ext uri="{9D8B030D-6E8A-4147-A177-3AD203B41FA5}">
                      <a16:colId xmlns:a16="http://schemas.microsoft.com/office/drawing/2014/main" val="2295498906"/>
                    </a:ext>
                  </a:extLst>
                </a:gridCol>
                <a:gridCol w="2458890">
                  <a:extLst>
                    <a:ext uri="{9D8B030D-6E8A-4147-A177-3AD203B41FA5}">
                      <a16:colId xmlns:a16="http://schemas.microsoft.com/office/drawing/2014/main" val="1520921122"/>
                    </a:ext>
                  </a:extLst>
                </a:gridCol>
                <a:gridCol w="1869111">
                  <a:extLst>
                    <a:ext uri="{9D8B030D-6E8A-4147-A177-3AD203B41FA5}">
                      <a16:colId xmlns:a16="http://schemas.microsoft.com/office/drawing/2014/main" val="159632355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Factors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n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Hazard ratio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95% CI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P-value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2812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b="1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Serum phosphate (mmol/L)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5162747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&lt;0.8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436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1.62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(1.38 - 1.89)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0788019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0.8-&lt;1.3 </a:t>
                      </a:r>
                      <a:r>
                        <a:rPr lang="en-MY" sz="1600" kern="100" baseline="300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(ref*)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10,611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7474601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1.3-&lt;1.8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41,225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0.91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(0.88 - 0.94)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274913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1.8-&lt;2.2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27,163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0.94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(0.91 - 0.98)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0.005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7636543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≥2.2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13,576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1.12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(1.07 - 1.18)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8480462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b="1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HBsAg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586078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Negative </a:t>
                      </a:r>
                      <a:r>
                        <a:rPr lang="en-MY" sz="1600" kern="100" baseline="300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(ref*)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118,585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2681007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Positive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4,062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0.94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(0.89 - 1.00)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0.047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5891043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b="1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Anti-HCV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699949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Negative </a:t>
                      </a:r>
                      <a:r>
                        <a:rPr lang="en-MY" sz="1600" kern="100" baseline="300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(ref*)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119,914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6956332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Positive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2,733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1.08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(1.00 - 1.16)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0.048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7078082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b="1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Cardiovascular disease (CVD)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1732007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No CVD </a:t>
                      </a:r>
                      <a:r>
                        <a:rPr lang="en-MY" sz="1600" kern="100" baseline="300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(ref*)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92,066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959852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CVD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13,032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0.99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(0.96 - 1.02)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0.560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548261927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B362BFEB-2992-FD3C-FF33-BE755A6E16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4151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998F2-AE39-08A5-4BD6-570C046360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0705A6-5052-7EA5-479E-21C5DF6CC4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305" y="1322704"/>
            <a:ext cx="6886800" cy="5002993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EBD2356-E2BA-BAF3-3DA0-71B3A4A8E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/>
              <a:t>Figure 3.3.2: Adjusted hazard ratio for mortality of HD patients uncensored for change of modality by Kt/V (2005-2024 cohort)</a:t>
            </a:r>
            <a:endParaRPr lang="en-MY" sz="3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1AEB52-7D4D-275D-71CB-1336D6FF25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7116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C9194-92AD-A71B-A54F-BC036BCAC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2ECD7-096D-8CBE-3BB3-04D99BA83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Table 3.3.3: Adjusted hazard ratio for mortality of PD patients (2005-2024 cohort)</a:t>
            </a:r>
            <a:endParaRPr lang="en-MY" sz="3200" b="1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E240E85-066D-44AF-6CD3-B9E9EB10B8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1279332"/>
              </p:ext>
            </p:extLst>
          </p:nvPr>
        </p:nvGraphicFramePr>
        <p:xfrm>
          <a:off x="345600" y="1322701"/>
          <a:ext cx="11500801" cy="512064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227333">
                  <a:extLst>
                    <a:ext uri="{9D8B030D-6E8A-4147-A177-3AD203B41FA5}">
                      <a16:colId xmlns:a16="http://schemas.microsoft.com/office/drawing/2014/main" val="867722002"/>
                    </a:ext>
                  </a:extLst>
                </a:gridCol>
                <a:gridCol w="1591734">
                  <a:extLst>
                    <a:ext uri="{9D8B030D-6E8A-4147-A177-3AD203B41FA5}">
                      <a16:colId xmlns:a16="http://schemas.microsoft.com/office/drawing/2014/main" val="2651473053"/>
                    </a:ext>
                  </a:extLst>
                </a:gridCol>
                <a:gridCol w="2353733">
                  <a:extLst>
                    <a:ext uri="{9D8B030D-6E8A-4147-A177-3AD203B41FA5}">
                      <a16:colId xmlns:a16="http://schemas.microsoft.com/office/drawing/2014/main" val="2295498906"/>
                    </a:ext>
                  </a:extLst>
                </a:gridCol>
                <a:gridCol w="2458890">
                  <a:extLst>
                    <a:ext uri="{9D8B030D-6E8A-4147-A177-3AD203B41FA5}">
                      <a16:colId xmlns:a16="http://schemas.microsoft.com/office/drawing/2014/main" val="1520921122"/>
                    </a:ext>
                  </a:extLst>
                </a:gridCol>
                <a:gridCol w="1869111">
                  <a:extLst>
                    <a:ext uri="{9D8B030D-6E8A-4147-A177-3AD203B41FA5}">
                      <a16:colId xmlns:a16="http://schemas.microsoft.com/office/drawing/2014/main" val="159632355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Factors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n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Hazard ratio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95% CI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P-value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2812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Age (years)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  <a:latin typeface="+mn-lt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  <a:latin typeface="+mn-lt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 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/>
                </a:tc>
                <a:extLst>
                  <a:ext uri="{0D108BD9-81ED-4DB2-BD59-A6C34878D82A}">
                    <a16:rowId xmlns:a16="http://schemas.microsoft.com/office/drawing/2014/main" val="6697163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Age 1-14 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759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0.44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(0.32 - 0.60)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94715484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</a:rPr>
                        <a:t>   Age 15-24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1,306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0.72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(0.60 - 0.86)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1639164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Age 25-34 </a:t>
                      </a:r>
                      <a:r>
                        <a:rPr lang="en-MY" sz="1600" kern="100" baseline="30000" dirty="0">
                          <a:effectLst/>
                          <a:latin typeface="+mn-lt"/>
                        </a:rPr>
                        <a:t>(ref*)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2,042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5346289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Age 35-44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2,806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1.31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(1.14 - 1.49)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3444890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Age 45-54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4,392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1.89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(1.66 - 2.14)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9735035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</a:rPr>
                        <a:t>   Age 55-64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5,539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2.59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(2.28 - 2.95)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0057467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Age ≥65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4,033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3.69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(3.21 - 4.24)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9739414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</a:rPr>
                        <a:t>Gender 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6878664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Male </a:t>
                      </a:r>
                      <a:r>
                        <a:rPr lang="en-MY" sz="1600" kern="100" baseline="30000" dirty="0">
                          <a:effectLst/>
                          <a:latin typeface="+mn-lt"/>
                        </a:rPr>
                        <a:t>(ref*)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11,006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8421389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</a:rPr>
                        <a:t>   Female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9,871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0.83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(0.79 - 0.88)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7940844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Primary diagnosis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1592058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Unknown primary 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2,089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1.06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(0.88 - 1.26)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0.545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9050129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</a:rPr>
                        <a:t>   Diabetes mellitus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11,384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2.32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(1.99 - 2.69)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9618400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</a:rPr>
                        <a:t>   GN/SLE </a:t>
                      </a:r>
                      <a:r>
                        <a:rPr lang="en-MY" sz="1600" kern="100" baseline="30000">
                          <a:effectLst/>
                          <a:latin typeface="+mn-lt"/>
                        </a:rPr>
                        <a:t>(ref*)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1,440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2037309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Polycystic kidney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0.90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(0.56 - 1.44)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0.656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7433484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Obstructive nephropathy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372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1.58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(1.24 - 2.02)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1773011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Toxic nephropathy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136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1.32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(0.95 - 1.84)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0.100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712954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Hypertension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4,410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1.32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(1.14 - 1.54)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9713533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Others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945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1.35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(1.08 - 1.70)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0.009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517761909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109CBE0-95A1-6350-94EF-60FD770883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6057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C9194-92AD-A71B-A54F-BC036BCAC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2ECD7-096D-8CBE-3BB3-04D99BA83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Table 3.3.3: Adjusted hazard ratio for mortality of PD patients (2005-2024 cohort) (Cont.)</a:t>
            </a:r>
            <a:endParaRPr lang="en-MY" sz="3200" b="1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E240E85-066D-44AF-6CD3-B9E9EB10B8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8150824"/>
              </p:ext>
            </p:extLst>
          </p:nvPr>
        </p:nvGraphicFramePr>
        <p:xfrm>
          <a:off x="345600" y="1322701"/>
          <a:ext cx="11500801" cy="512064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261200">
                  <a:extLst>
                    <a:ext uri="{9D8B030D-6E8A-4147-A177-3AD203B41FA5}">
                      <a16:colId xmlns:a16="http://schemas.microsoft.com/office/drawing/2014/main" val="867722002"/>
                    </a:ext>
                  </a:extLst>
                </a:gridCol>
                <a:gridCol w="1557867">
                  <a:extLst>
                    <a:ext uri="{9D8B030D-6E8A-4147-A177-3AD203B41FA5}">
                      <a16:colId xmlns:a16="http://schemas.microsoft.com/office/drawing/2014/main" val="2651473053"/>
                    </a:ext>
                  </a:extLst>
                </a:gridCol>
                <a:gridCol w="2353733">
                  <a:extLst>
                    <a:ext uri="{9D8B030D-6E8A-4147-A177-3AD203B41FA5}">
                      <a16:colId xmlns:a16="http://schemas.microsoft.com/office/drawing/2014/main" val="2295498906"/>
                    </a:ext>
                  </a:extLst>
                </a:gridCol>
                <a:gridCol w="2458890">
                  <a:extLst>
                    <a:ext uri="{9D8B030D-6E8A-4147-A177-3AD203B41FA5}">
                      <a16:colId xmlns:a16="http://schemas.microsoft.com/office/drawing/2014/main" val="1520921122"/>
                    </a:ext>
                  </a:extLst>
                </a:gridCol>
                <a:gridCol w="1869111">
                  <a:extLst>
                    <a:ext uri="{9D8B030D-6E8A-4147-A177-3AD203B41FA5}">
                      <a16:colId xmlns:a16="http://schemas.microsoft.com/office/drawing/2014/main" val="159632355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</a:rPr>
                        <a:t>Factors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</a:rPr>
                        <a:t>n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</a:rPr>
                        <a:t>Hazard ratio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</a:rPr>
                        <a:t>95% CI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</a:rPr>
                        <a:t>P-value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2812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Year start dialysis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5162747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2005-2009 </a:t>
                      </a:r>
                      <a:r>
                        <a:rPr lang="en-MY" sz="1600" kern="100" baseline="30000" dirty="0">
                          <a:effectLst/>
                          <a:latin typeface="+mn-lt"/>
                        </a:rPr>
                        <a:t>(ref*)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2,346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effectLst/>
                          <a:highlight>
                            <a:srgbClr val="00FF00"/>
                          </a:highlight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0788019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2010-2014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3,693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2.86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(2.42 - 3.37)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7474601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</a:rPr>
                        <a:t>   2015-2019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5,940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6.97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(5.86 - 8.29)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274913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2020-2024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8,898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8.06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(6.70 - 9.70)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7636543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b="1" kern="100" dirty="0">
                          <a:effectLst/>
                          <a:latin typeface="+mn-lt"/>
                        </a:rPr>
                        <a:t>BMI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8480462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BMI &lt;18.5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1,276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1.41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(1.24 - 1.61)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586078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BMI 18.5-25 </a:t>
                      </a:r>
                      <a:r>
                        <a:rPr lang="en-MY" sz="1600" kern="100" baseline="30000" dirty="0">
                          <a:effectLst/>
                          <a:latin typeface="+mn-lt"/>
                        </a:rPr>
                        <a:t>(ref*)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8,532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2681007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BMI 25-30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5,845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(0.94 - 1.06)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0.910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5891043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   BMI ≥30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2,403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1.11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(1.02 - 1.21)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0.016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699949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b="1" kern="100" dirty="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Albumin (g/L)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6956332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&lt;25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1,690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5.97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(5.16 - 6.91)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7078082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25-&lt;30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3,149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3.31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(2.90 - 3.78)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1732007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30-&lt;35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5,303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2.35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(2.07 - 2.66)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959852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35-&lt;40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4,721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1.42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(1.25 - 1.62)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5482619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≥40 </a:t>
                      </a:r>
                      <a:r>
                        <a:rPr lang="en-MY" sz="1600" kern="100" baseline="300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(ref*)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1,635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7214381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b="1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LDL cholesterol (mmol/L)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5389490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&lt;1.8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2,402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1.11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(1.03 - 1.20)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0.009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4112186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1.8-&lt;2.6 </a:t>
                      </a:r>
                      <a:r>
                        <a:rPr lang="en-MY" sz="1600" kern="100" baseline="300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(ref*)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5,272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1121001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≥2.6 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7,902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1.13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(1.07 - 1.20)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510962035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12688C9B-EE37-49F1-A1E6-D8716840B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5231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C9194-92AD-A71B-A54F-BC036BCAC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2ECD7-096D-8CBE-3BB3-04D99BA83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Table 3.3.3: Adjusted hazard ratio for mortality of PD patients (2005-2024 cohort) (Cont.)</a:t>
            </a:r>
            <a:endParaRPr lang="en-MY" sz="3200" b="1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E240E85-066D-44AF-6CD3-B9E9EB10B8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1317054"/>
              </p:ext>
            </p:extLst>
          </p:nvPr>
        </p:nvGraphicFramePr>
        <p:xfrm>
          <a:off x="345600" y="1322701"/>
          <a:ext cx="11500801" cy="512064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261200">
                  <a:extLst>
                    <a:ext uri="{9D8B030D-6E8A-4147-A177-3AD203B41FA5}">
                      <a16:colId xmlns:a16="http://schemas.microsoft.com/office/drawing/2014/main" val="867722002"/>
                    </a:ext>
                  </a:extLst>
                </a:gridCol>
                <a:gridCol w="1557867">
                  <a:extLst>
                    <a:ext uri="{9D8B030D-6E8A-4147-A177-3AD203B41FA5}">
                      <a16:colId xmlns:a16="http://schemas.microsoft.com/office/drawing/2014/main" val="2651473053"/>
                    </a:ext>
                  </a:extLst>
                </a:gridCol>
                <a:gridCol w="2353733">
                  <a:extLst>
                    <a:ext uri="{9D8B030D-6E8A-4147-A177-3AD203B41FA5}">
                      <a16:colId xmlns:a16="http://schemas.microsoft.com/office/drawing/2014/main" val="2295498906"/>
                    </a:ext>
                  </a:extLst>
                </a:gridCol>
                <a:gridCol w="2458890">
                  <a:extLst>
                    <a:ext uri="{9D8B030D-6E8A-4147-A177-3AD203B41FA5}">
                      <a16:colId xmlns:a16="http://schemas.microsoft.com/office/drawing/2014/main" val="1520921122"/>
                    </a:ext>
                  </a:extLst>
                </a:gridCol>
                <a:gridCol w="1869111">
                  <a:extLst>
                    <a:ext uri="{9D8B030D-6E8A-4147-A177-3AD203B41FA5}">
                      <a16:colId xmlns:a16="http://schemas.microsoft.com/office/drawing/2014/main" val="159632355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</a:rPr>
                        <a:t>Factors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</a:rPr>
                        <a:t>n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</a:rPr>
                        <a:t>Hazard ratio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</a:rPr>
                        <a:t>95% CI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</a:rPr>
                        <a:t>P-value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2812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b="1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Diastolic BP (mmHg)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586078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&lt;70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2,317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1.03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(0.93 - 1.13)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0.612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2681007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70-&lt;80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8,170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0.87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(0.82 - 0.93)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5891043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80-&lt;90 </a:t>
                      </a:r>
                      <a:r>
                        <a:rPr lang="en-MY" sz="1600" kern="100" baseline="300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(ref*)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8,126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699949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90-&lt;100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1,732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1.28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(1.13 - 1.46)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6956332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≥100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187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2.38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(1.61 - 3.52)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7078082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b="1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Haemoglobin (g/dL)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1732007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&lt;10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7,541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1.40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(1.31 - 1.49)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959852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10-&lt;12 </a:t>
                      </a:r>
                      <a:r>
                        <a:rPr lang="en-MY" sz="1600" kern="100" baseline="300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(ref*)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11,152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5482619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≥12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1,671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1.18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(1.06 - 1.32)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0.004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7214381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b="1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Serum calcium (mmol/L)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5389490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&lt;2.1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1,690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1.05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(0.95 - 1.17)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0.325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4112186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2.1-≤2.37 </a:t>
                      </a:r>
                      <a:r>
                        <a:rPr lang="en-MY" sz="1600" kern="100" baseline="300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(ref*)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8,191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1121001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&gt;2.37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6,514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0.94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(0.89 - 1.00)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0.042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5109620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b="1" kern="100" dirty="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Serum phosphate (mmol/L)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26774442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&lt;0.8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105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(1.46 - 2.74)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6122957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0.8-&lt;1.3 </a:t>
                      </a:r>
                      <a:r>
                        <a:rPr lang="en-MY" sz="1600" kern="100" baseline="30000" dirty="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(ref*)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2,913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691422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1.3-&lt;1.8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7,205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0.85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(0.79 - 0.92)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&lt; 0.001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449267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1.8-&lt;2.2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4,078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0.92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(0.84 - 1.00)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0.057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9103943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≥2.2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2,126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1.10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(0.98 - 1.22)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0.097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622328025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1E7A62B5-0D4A-C8CF-2D7E-91A5E5B907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9830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C9194-92AD-A71B-A54F-BC036BCAC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2ECD7-096D-8CBE-3BB3-04D99BA83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Table 3.3.3: Adjusted hazard ratio for mortality of PD patients (2005-2024 cohort) (Cont.)</a:t>
            </a:r>
            <a:endParaRPr lang="en-MY" sz="3200" b="1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E240E85-066D-44AF-6CD3-B9E9EB10B8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166272"/>
              </p:ext>
            </p:extLst>
          </p:nvPr>
        </p:nvGraphicFramePr>
        <p:xfrm>
          <a:off x="345600" y="1322701"/>
          <a:ext cx="11500801" cy="243840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261200">
                  <a:extLst>
                    <a:ext uri="{9D8B030D-6E8A-4147-A177-3AD203B41FA5}">
                      <a16:colId xmlns:a16="http://schemas.microsoft.com/office/drawing/2014/main" val="867722002"/>
                    </a:ext>
                  </a:extLst>
                </a:gridCol>
                <a:gridCol w="1557867">
                  <a:extLst>
                    <a:ext uri="{9D8B030D-6E8A-4147-A177-3AD203B41FA5}">
                      <a16:colId xmlns:a16="http://schemas.microsoft.com/office/drawing/2014/main" val="2651473053"/>
                    </a:ext>
                  </a:extLst>
                </a:gridCol>
                <a:gridCol w="2353733">
                  <a:extLst>
                    <a:ext uri="{9D8B030D-6E8A-4147-A177-3AD203B41FA5}">
                      <a16:colId xmlns:a16="http://schemas.microsoft.com/office/drawing/2014/main" val="2295498906"/>
                    </a:ext>
                  </a:extLst>
                </a:gridCol>
                <a:gridCol w="2458890">
                  <a:extLst>
                    <a:ext uri="{9D8B030D-6E8A-4147-A177-3AD203B41FA5}">
                      <a16:colId xmlns:a16="http://schemas.microsoft.com/office/drawing/2014/main" val="1520921122"/>
                    </a:ext>
                  </a:extLst>
                </a:gridCol>
                <a:gridCol w="1869111">
                  <a:extLst>
                    <a:ext uri="{9D8B030D-6E8A-4147-A177-3AD203B41FA5}">
                      <a16:colId xmlns:a16="http://schemas.microsoft.com/office/drawing/2014/main" val="159632355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 dirty="0">
                          <a:effectLst/>
                          <a:latin typeface="+mn-lt"/>
                        </a:rPr>
                        <a:t>Factors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n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Hazard ratio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95% CI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effectLst/>
                          <a:latin typeface="+mn-lt"/>
                        </a:rPr>
                        <a:t>P-value</a:t>
                      </a:r>
                      <a:endParaRPr lang="en-MY" sz="16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2812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b="1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HBsAg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586078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Negative </a:t>
                      </a:r>
                      <a:r>
                        <a:rPr lang="en-MY" sz="1600" kern="100" baseline="300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(ref*)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19,762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2681007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Positive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707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0.96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(0.83 - 1.12)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0.633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5891043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b="1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Anti-HCV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699949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Negative </a:t>
                      </a:r>
                      <a:r>
                        <a:rPr lang="en-MY" sz="1600" kern="100" baseline="300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(ref*)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20,021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69563323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Positive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448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1.08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(0.90 - 1.29)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0.404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7078082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b="1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Cardiovascular disease (CVD)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1732007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No CVD </a:t>
                      </a:r>
                      <a:r>
                        <a:rPr lang="en-MY" sz="1600" kern="100" baseline="300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(ref*)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13,052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1.00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 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959852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600" kern="100"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   CVD</a:t>
                      </a:r>
                      <a:endParaRPr lang="en-MY" sz="16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2,759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1.08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(1.01 - 1.16)</a:t>
                      </a:r>
                      <a:endParaRPr lang="en-MY" sz="16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6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0.031</a:t>
                      </a:r>
                      <a:endParaRPr lang="en-MY" sz="16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548261927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C27C8C1D-9979-0638-31FB-F74474ACD5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380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3675AC-BF32-2388-03CC-7E076EC93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41368-C111-FDED-9D3C-A0675D9CF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Table 3.1.2: Causes of death on dialysis 2015-2024</a:t>
            </a:r>
            <a:endParaRPr lang="en-MY" sz="3200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4E709E1-F9D8-5896-C874-29E0382F5F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7744316"/>
              </p:ext>
            </p:extLst>
          </p:nvPr>
        </p:nvGraphicFramePr>
        <p:xfrm>
          <a:off x="345591" y="1339549"/>
          <a:ext cx="11500807" cy="362712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785644">
                  <a:extLst>
                    <a:ext uri="{9D8B030D-6E8A-4147-A177-3AD203B41FA5}">
                      <a16:colId xmlns:a16="http://schemas.microsoft.com/office/drawing/2014/main" val="1210910770"/>
                    </a:ext>
                  </a:extLst>
                </a:gridCol>
                <a:gridCol w="435146">
                  <a:extLst>
                    <a:ext uri="{9D8B030D-6E8A-4147-A177-3AD203B41FA5}">
                      <a16:colId xmlns:a16="http://schemas.microsoft.com/office/drawing/2014/main" val="1540350352"/>
                    </a:ext>
                  </a:extLst>
                </a:gridCol>
                <a:gridCol w="491443">
                  <a:extLst>
                    <a:ext uri="{9D8B030D-6E8A-4147-A177-3AD203B41FA5}">
                      <a16:colId xmlns:a16="http://schemas.microsoft.com/office/drawing/2014/main" val="3083671376"/>
                    </a:ext>
                  </a:extLst>
                </a:gridCol>
                <a:gridCol w="505412">
                  <a:extLst>
                    <a:ext uri="{9D8B030D-6E8A-4147-A177-3AD203B41FA5}">
                      <a16:colId xmlns:a16="http://schemas.microsoft.com/office/drawing/2014/main" val="3218995070"/>
                    </a:ext>
                  </a:extLst>
                </a:gridCol>
                <a:gridCol w="463296">
                  <a:extLst>
                    <a:ext uri="{9D8B030D-6E8A-4147-A177-3AD203B41FA5}">
                      <a16:colId xmlns:a16="http://schemas.microsoft.com/office/drawing/2014/main" val="2085509788"/>
                    </a:ext>
                  </a:extLst>
                </a:gridCol>
                <a:gridCol w="435218">
                  <a:extLst>
                    <a:ext uri="{9D8B030D-6E8A-4147-A177-3AD203B41FA5}">
                      <a16:colId xmlns:a16="http://schemas.microsoft.com/office/drawing/2014/main" val="2688367112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714373196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2362277397"/>
                    </a:ext>
                  </a:extLst>
                </a:gridCol>
                <a:gridCol w="505412">
                  <a:extLst>
                    <a:ext uri="{9D8B030D-6E8A-4147-A177-3AD203B41FA5}">
                      <a16:colId xmlns:a16="http://schemas.microsoft.com/office/drawing/2014/main" val="1791693210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4159551487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1908954089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2206659236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1194507976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2165943157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4187465466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1327829988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3700886550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866296930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2374321961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3160527616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370567391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 dirty="0">
                          <a:effectLst/>
                        </a:rPr>
                        <a:t>Year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2024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2023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2022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2021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2020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2017</a:t>
                      </a: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2015</a:t>
                      </a: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7745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MY" sz="1400" kern="100" dirty="0">
                          <a:effectLst/>
                        </a:rPr>
                        <a:t>Causes of Death (Dialysis)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n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%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n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%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n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%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n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%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n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%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n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%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n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%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n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%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n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%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n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%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extLst>
                  <a:ext uri="{0D108BD9-81ED-4DB2-BD59-A6C34878D82A}">
                    <a16:rowId xmlns:a16="http://schemas.microsoft.com/office/drawing/2014/main" val="14028679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 dirty="0">
                          <a:effectLst/>
                        </a:rPr>
                        <a:t>Cardiovascular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  <a:latin typeface="+mn-lt"/>
                        </a:rPr>
                        <a:t>1843</a:t>
                      </a:r>
                      <a:endParaRPr lang="en-MY" sz="14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  <a:latin typeface="+mn-lt"/>
                        </a:rPr>
                        <a:t>24.2</a:t>
                      </a:r>
                      <a:endParaRPr lang="en-MY" sz="14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  <a:latin typeface="+mn-lt"/>
                        </a:rPr>
                        <a:t>1772</a:t>
                      </a:r>
                      <a:endParaRPr lang="en-MY" sz="14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  <a:latin typeface="+mn-lt"/>
                        </a:rPr>
                        <a:t>23.5</a:t>
                      </a:r>
                      <a:endParaRPr lang="en-MY" sz="14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1746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  <a:latin typeface="+mn-lt"/>
                        </a:rPr>
                        <a:t>21.7</a:t>
                      </a:r>
                      <a:endParaRPr lang="en-MY" sz="14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1893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  <a:latin typeface="+mn-lt"/>
                        </a:rPr>
                        <a:t>20.8</a:t>
                      </a:r>
                      <a:endParaRPr lang="en-MY" sz="14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  <a:latin typeface="+mn-lt"/>
                        </a:rPr>
                        <a:t>1741</a:t>
                      </a:r>
                      <a:endParaRPr lang="en-MY" sz="14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  <a:latin typeface="+mn-lt"/>
                        </a:rPr>
                        <a:t>27.4</a:t>
                      </a:r>
                      <a:endParaRPr lang="en-MY" sz="14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1837</a:t>
                      </a:r>
                      <a:endParaRPr lang="en-MY" sz="14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28.3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1706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27.7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1730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29.1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1644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30.4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1561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31.2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872323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 dirty="0">
                          <a:effectLst/>
                        </a:rPr>
                        <a:t>Died at home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760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10.0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788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10.4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920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11.4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982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10.8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802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12.6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1016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15.6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1019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16.6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965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16.2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774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14.3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724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14.5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8130613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>
                          <a:effectLst/>
                        </a:rPr>
                        <a:t>Infection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2302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30.3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2354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31.2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2917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36.3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3375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37.1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1600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25.2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1448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22.3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1545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25.1</a:t>
                      </a:r>
                      <a:endParaRPr lang="en-MY" sz="14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1475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24.8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1502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27.8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1287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25.7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9497195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>
                          <a:effectLst/>
                        </a:rPr>
                        <a:t>CRBSI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378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5.0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177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2.3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181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2.3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125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1.4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  <a:latin typeface="+mn-lt"/>
                        </a:rPr>
                        <a:t>105</a:t>
                      </a:r>
                      <a:endParaRPr lang="en-MY" sz="14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1.7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102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1.6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94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1.5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87</a:t>
                      </a:r>
                      <a:endParaRPr lang="en-MY" sz="14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1.5</a:t>
                      </a:r>
                      <a:endParaRPr lang="en-MY" sz="14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55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58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1.2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017722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 dirty="0">
                          <a:effectLst/>
                        </a:rPr>
                        <a:t>PD peritonitis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207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2.7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204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2.7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98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1.2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82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0.9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74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1.2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70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1.1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69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1.1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77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1.3</a:t>
                      </a:r>
                      <a:endParaRPr lang="en-MY" sz="14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57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1.1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49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5626844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 dirty="0">
                          <a:effectLst/>
                        </a:rPr>
                        <a:t>GIT bleed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111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1.5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105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1.4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117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1.5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113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1.2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90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  <a:latin typeface="+mn-lt"/>
                        </a:rPr>
                        <a:t>1.4</a:t>
                      </a:r>
                      <a:endParaRPr lang="en-MY" sz="14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98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1.5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107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1.7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94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1.6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91</a:t>
                      </a:r>
                      <a:endParaRPr lang="en-MY" sz="14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1.7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86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1.7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5985724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 dirty="0">
                          <a:effectLst/>
                        </a:rPr>
                        <a:t>Cancer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169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2.2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183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2.4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180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2.2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160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1.8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140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  <a:latin typeface="+mn-lt"/>
                        </a:rPr>
                        <a:t>2.2</a:t>
                      </a:r>
                      <a:endParaRPr lang="en-MY" sz="14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166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2.6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154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2.5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168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2.8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156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2.9</a:t>
                      </a:r>
                      <a:endParaRPr lang="en-MY" sz="14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123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2.5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1835719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 dirty="0">
                          <a:effectLst/>
                        </a:rPr>
                        <a:t>Liver disease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25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0.3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19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0.3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16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0.2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23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0.3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36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  <a:latin typeface="+mn-lt"/>
                        </a:rPr>
                        <a:t>0.6</a:t>
                      </a:r>
                      <a:endParaRPr lang="en-MY" sz="14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21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0.3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23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0.4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24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0.4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27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0.5</a:t>
                      </a:r>
                      <a:endParaRPr lang="en-MY" sz="14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24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0.5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8695922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 dirty="0">
                          <a:effectLst/>
                        </a:rPr>
                        <a:t>Withdrawal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140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1.8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185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2.5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52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0.7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87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1.0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67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  <a:latin typeface="+mn-lt"/>
                        </a:rPr>
                        <a:t>1.1</a:t>
                      </a:r>
                      <a:endParaRPr lang="en-MY" sz="14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99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1.5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52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0.8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76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1.3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66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1.2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59</a:t>
                      </a:r>
                      <a:endParaRPr lang="en-MY" sz="14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1.2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1937056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 dirty="0">
                          <a:effectLst/>
                        </a:rPr>
                        <a:t>Accidental Death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66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0.9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54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0.7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57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0.7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51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0.6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48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  <a:latin typeface="+mn-lt"/>
                        </a:rPr>
                        <a:t>0.8</a:t>
                      </a:r>
                      <a:endParaRPr lang="en-MY" sz="14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62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52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0.8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55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0.9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50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0.9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41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0.8</a:t>
                      </a:r>
                      <a:endParaRPr lang="en-MY" sz="14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8787083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 dirty="0">
                          <a:effectLst/>
                        </a:rPr>
                        <a:t>Pulmonary Causes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204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2.7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195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2.6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223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2.8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488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5.4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426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  <a:latin typeface="+mn-lt"/>
                        </a:rPr>
                        <a:t>6.7</a:t>
                      </a:r>
                      <a:endParaRPr lang="en-MY" sz="14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561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8.6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446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7.3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276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4.6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146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2.7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124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2.5</a:t>
                      </a:r>
                      <a:endParaRPr lang="en-MY" sz="14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9520719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>
                          <a:effectLst/>
                        </a:rPr>
                        <a:t>Others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541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7.1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641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8.5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564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7.0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633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7.0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508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  <a:latin typeface="+mn-lt"/>
                        </a:rPr>
                        <a:t>8.0</a:t>
                      </a:r>
                      <a:endParaRPr lang="en-MY" sz="14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420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6.5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408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6.6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353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5.9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226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4.2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204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4.1</a:t>
                      </a:r>
                      <a:endParaRPr lang="en-MY" sz="14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0823158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 dirty="0">
                          <a:effectLst/>
                        </a:rPr>
                        <a:t>Unknown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862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11.3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876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11.6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968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12.0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1091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12.0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721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  <a:latin typeface="+mn-lt"/>
                        </a:rPr>
                        <a:t>11.3</a:t>
                      </a:r>
                      <a:endParaRPr lang="en-MY" sz="14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596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9.2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480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7.8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569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9.6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608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11.3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664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13.3</a:t>
                      </a:r>
                      <a:endParaRPr lang="en-MY" sz="14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11193678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 dirty="0">
                          <a:effectLst/>
                        </a:rPr>
                        <a:t>Total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7608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100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7553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100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8039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100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9103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100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  <a:latin typeface="+mn-lt"/>
                        </a:rPr>
                        <a:t>6358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  <a:latin typeface="+mn-lt"/>
                        </a:rPr>
                        <a:t>100</a:t>
                      </a:r>
                      <a:endParaRPr lang="en-MY" sz="14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6496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100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6155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100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5949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100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5402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100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5004</a:t>
                      </a:r>
                      <a:endParaRPr lang="en-MY" sz="14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100</a:t>
                      </a:r>
                      <a:endParaRPr lang="en-MY" sz="1400" kern="10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186592531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D2278298-54DA-6ADA-BBF2-7D85ECD547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115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49EC7-87BA-C8BC-CFAE-887484CB8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6732C1-1A5B-146C-AC8C-45AAD5D4A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Table 3.1.2: Causes of death on dialysis 2015-2024 </a:t>
            </a:r>
            <a:r>
              <a:rPr lang="en-MY" sz="3200" b="1" kern="1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(Cont. </a:t>
            </a:r>
            <a:r>
              <a:rPr lang="en-MY" sz="3200" b="1" kern="100" dirty="0">
                <a:ea typeface="DengXian" panose="02010600030101010101" pitchFamily="2" charset="-122"/>
                <a:cs typeface="Times New Roman" panose="02020603050405020304" pitchFamily="18" charset="0"/>
              </a:rPr>
              <a:t>HD)</a:t>
            </a:r>
            <a:endParaRPr lang="en-MY" sz="32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AF8FC66-5CB0-D45F-ABE6-9922D69649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189928"/>
              </p:ext>
            </p:extLst>
          </p:nvPr>
        </p:nvGraphicFramePr>
        <p:xfrm>
          <a:off x="345591" y="1339549"/>
          <a:ext cx="11500807" cy="320525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785644">
                  <a:extLst>
                    <a:ext uri="{9D8B030D-6E8A-4147-A177-3AD203B41FA5}">
                      <a16:colId xmlns:a16="http://schemas.microsoft.com/office/drawing/2014/main" val="1210910770"/>
                    </a:ext>
                  </a:extLst>
                </a:gridCol>
                <a:gridCol w="435146">
                  <a:extLst>
                    <a:ext uri="{9D8B030D-6E8A-4147-A177-3AD203B41FA5}">
                      <a16:colId xmlns:a16="http://schemas.microsoft.com/office/drawing/2014/main" val="1540350352"/>
                    </a:ext>
                  </a:extLst>
                </a:gridCol>
                <a:gridCol w="491443">
                  <a:extLst>
                    <a:ext uri="{9D8B030D-6E8A-4147-A177-3AD203B41FA5}">
                      <a16:colId xmlns:a16="http://schemas.microsoft.com/office/drawing/2014/main" val="3083671376"/>
                    </a:ext>
                  </a:extLst>
                </a:gridCol>
                <a:gridCol w="505412">
                  <a:extLst>
                    <a:ext uri="{9D8B030D-6E8A-4147-A177-3AD203B41FA5}">
                      <a16:colId xmlns:a16="http://schemas.microsoft.com/office/drawing/2014/main" val="3218995070"/>
                    </a:ext>
                  </a:extLst>
                </a:gridCol>
                <a:gridCol w="463296">
                  <a:extLst>
                    <a:ext uri="{9D8B030D-6E8A-4147-A177-3AD203B41FA5}">
                      <a16:colId xmlns:a16="http://schemas.microsoft.com/office/drawing/2014/main" val="2085509788"/>
                    </a:ext>
                  </a:extLst>
                </a:gridCol>
                <a:gridCol w="435218">
                  <a:extLst>
                    <a:ext uri="{9D8B030D-6E8A-4147-A177-3AD203B41FA5}">
                      <a16:colId xmlns:a16="http://schemas.microsoft.com/office/drawing/2014/main" val="2688367112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714373196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2362277397"/>
                    </a:ext>
                  </a:extLst>
                </a:gridCol>
                <a:gridCol w="505412">
                  <a:extLst>
                    <a:ext uri="{9D8B030D-6E8A-4147-A177-3AD203B41FA5}">
                      <a16:colId xmlns:a16="http://schemas.microsoft.com/office/drawing/2014/main" val="1791693210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4159551487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1908954089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2206659236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1194507976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2165943157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4187465466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1327829988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3700886550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866296930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2374321961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3160527616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370567391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 dirty="0">
                          <a:effectLst/>
                        </a:rPr>
                        <a:t>Year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2024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2023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2022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2021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2020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2017</a:t>
                      </a: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2015</a:t>
                      </a: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7745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en-MY" sz="1400" kern="100" dirty="0">
                          <a:effectLst/>
                        </a:rPr>
                        <a:t>Causes of Death </a:t>
                      </a:r>
                      <a:r>
                        <a:rPr lang="en-US" sz="1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(HD)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n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%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n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%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n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%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n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%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n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%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n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%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n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%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n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%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n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%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n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%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extLst>
                  <a:ext uri="{0D108BD9-81ED-4DB2-BD59-A6C34878D82A}">
                    <a16:rowId xmlns:a16="http://schemas.microsoft.com/office/drawing/2014/main" val="14028679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Cardiovascular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1627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25.2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1559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24.2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1503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21.9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1702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21.5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1528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27.9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1642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29.3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1520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28.5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1558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30.1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1491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31.9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1409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32.2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872323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Died at home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548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8.5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609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9.5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701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10.2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699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8.8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584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10.7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745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13.3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790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14.8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729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14.1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560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12.0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540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12.4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8130613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Infection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1952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30.2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2046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31.8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2518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36.7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2955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37.2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1377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25.2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1255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22.4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1335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25.0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1300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25.1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1289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27.6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1139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26.1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9497195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CRBSI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378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5.9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177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181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125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017722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GIT bleed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5626844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Cancer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163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172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167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150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135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157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148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161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3.1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151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3.2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117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5985724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Liver disease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1835719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Withdrawal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130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172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8695922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Accidental Death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1937056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Pulmonary Causes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180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168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194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445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5.6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402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7.3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534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9.5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419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7.9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262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5.1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129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116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8787083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Others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516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8.0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598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9.3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529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7.7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606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7.6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478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8.7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379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6.8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377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7.1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332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6.4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213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4.6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191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4.4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9520719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Unknown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778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12.1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770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12.0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853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12.4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1002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12.6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642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11.7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542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9.7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437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8.2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529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10.2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570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12.2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611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14.0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0823158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Total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6457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6438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6855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7934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5476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5603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5336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5174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4671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4373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100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111936782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A551B497-C373-95E2-A6A1-2E2398CFAB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391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A0374-715D-051A-E2A5-937B4972F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C61219-18DD-45F4-10E5-4BDAFFD23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Table 3.1.2: Causes of death on dialysis 2015-2024 </a:t>
            </a:r>
            <a:r>
              <a:rPr lang="en-MY" sz="3200" b="1" kern="100" dirty="0">
                <a:effectLst/>
                <a:ea typeface="DengXian" panose="02010600030101010101" pitchFamily="2" charset="-122"/>
                <a:cs typeface="Times New Roman" panose="02020603050405020304" pitchFamily="18" charset="0"/>
              </a:rPr>
              <a:t>(Cont. P</a:t>
            </a:r>
            <a:r>
              <a:rPr lang="en-MY" sz="3200" b="1" kern="100" dirty="0">
                <a:ea typeface="DengXian" panose="02010600030101010101" pitchFamily="2" charset="-122"/>
                <a:cs typeface="Times New Roman" panose="02020603050405020304" pitchFamily="18" charset="0"/>
              </a:rPr>
              <a:t>D)</a:t>
            </a:r>
            <a:endParaRPr lang="en-MY" sz="32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039A9F7-B06A-B39D-F43F-62282E2FCC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1537176"/>
              </p:ext>
            </p:extLst>
          </p:nvPr>
        </p:nvGraphicFramePr>
        <p:xfrm>
          <a:off x="345591" y="1339549"/>
          <a:ext cx="11500807" cy="320525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785644">
                  <a:extLst>
                    <a:ext uri="{9D8B030D-6E8A-4147-A177-3AD203B41FA5}">
                      <a16:colId xmlns:a16="http://schemas.microsoft.com/office/drawing/2014/main" val="1210910770"/>
                    </a:ext>
                  </a:extLst>
                </a:gridCol>
                <a:gridCol w="435146">
                  <a:extLst>
                    <a:ext uri="{9D8B030D-6E8A-4147-A177-3AD203B41FA5}">
                      <a16:colId xmlns:a16="http://schemas.microsoft.com/office/drawing/2014/main" val="1540350352"/>
                    </a:ext>
                  </a:extLst>
                </a:gridCol>
                <a:gridCol w="491443">
                  <a:extLst>
                    <a:ext uri="{9D8B030D-6E8A-4147-A177-3AD203B41FA5}">
                      <a16:colId xmlns:a16="http://schemas.microsoft.com/office/drawing/2014/main" val="3083671376"/>
                    </a:ext>
                  </a:extLst>
                </a:gridCol>
                <a:gridCol w="505412">
                  <a:extLst>
                    <a:ext uri="{9D8B030D-6E8A-4147-A177-3AD203B41FA5}">
                      <a16:colId xmlns:a16="http://schemas.microsoft.com/office/drawing/2014/main" val="3218995070"/>
                    </a:ext>
                  </a:extLst>
                </a:gridCol>
                <a:gridCol w="463296">
                  <a:extLst>
                    <a:ext uri="{9D8B030D-6E8A-4147-A177-3AD203B41FA5}">
                      <a16:colId xmlns:a16="http://schemas.microsoft.com/office/drawing/2014/main" val="2085509788"/>
                    </a:ext>
                  </a:extLst>
                </a:gridCol>
                <a:gridCol w="435218">
                  <a:extLst>
                    <a:ext uri="{9D8B030D-6E8A-4147-A177-3AD203B41FA5}">
                      <a16:colId xmlns:a16="http://schemas.microsoft.com/office/drawing/2014/main" val="2688367112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714373196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2362277397"/>
                    </a:ext>
                  </a:extLst>
                </a:gridCol>
                <a:gridCol w="505412">
                  <a:extLst>
                    <a:ext uri="{9D8B030D-6E8A-4147-A177-3AD203B41FA5}">
                      <a16:colId xmlns:a16="http://schemas.microsoft.com/office/drawing/2014/main" val="1791693210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4159551487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1908954089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2206659236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1194507976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2165943157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4187465466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1327829988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3700886550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866296930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2374321961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3160527616"/>
                    </a:ext>
                  </a:extLst>
                </a:gridCol>
                <a:gridCol w="491374">
                  <a:extLst>
                    <a:ext uri="{9D8B030D-6E8A-4147-A177-3AD203B41FA5}">
                      <a16:colId xmlns:a16="http://schemas.microsoft.com/office/drawing/2014/main" val="370567391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 dirty="0">
                          <a:effectLst/>
                        </a:rPr>
                        <a:t>Year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2024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2023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2022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2021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2020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2019</a:t>
                      </a: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2018</a:t>
                      </a: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2017</a:t>
                      </a: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2015</a:t>
                      </a: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7745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US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Causes of Death (PD)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n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%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n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%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n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%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n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%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n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%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n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%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n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%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n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%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n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%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n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MY" sz="1400" u="none" strike="noStrike" dirty="0">
                          <a:effectLst/>
                        </a:rPr>
                        <a:t>%</a:t>
                      </a:r>
                      <a:endParaRPr lang="en-MY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4850" marR="4850" marT="4850" marB="0" anchor="ctr"/>
                </a:tc>
                <a:extLst>
                  <a:ext uri="{0D108BD9-81ED-4DB2-BD59-A6C34878D82A}">
                    <a16:rowId xmlns:a16="http://schemas.microsoft.com/office/drawing/2014/main" val="14028679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Cardiovascular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216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18.8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213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19.1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243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20.5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191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16.3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213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24.2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195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21.8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186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22.7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172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22.2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153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20.9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152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24.1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872323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Died at home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212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18.4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179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16.1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219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18.5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283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24.2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218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24.7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271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30.4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229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28.0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236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30.5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214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29.3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184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29.2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8130613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Infection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350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30.4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308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27.6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399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33.7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420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35.9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223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25.3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193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21.6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210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25.6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175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22.6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213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29.1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148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23.5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9497195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PD peritonitis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207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18.0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204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18.3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8.3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7.0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8.4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7.8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8.4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9.9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7.8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7.8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017722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GIT bleed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5626844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Cancer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5985724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Liver disease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1835719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Withdrawal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8695922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Accidental Death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0.2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1937056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Pulmonary Causes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3.7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3.0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3.3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8787083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Others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3.9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3.0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3.4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4.6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3.8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1.8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2.1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9520719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Unknown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7.3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9.5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115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9.7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7.6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9.0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6.1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5.3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40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5.2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38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5.2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53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8.4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0823158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en-MY" sz="1400" kern="100"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Total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1151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1115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1184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1169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882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100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893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819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775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731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631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DengXian" panose="02010600030101010101" pitchFamily="2" charset="-122"/>
                          <a:cs typeface="Calibri" panose="020F0502020204030204" pitchFamily="34" charset="0"/>
                        </a:rPr>
                        <a:t>100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111936782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08F40EC0-A396-09C7-7D25-B4941431A5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4608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CF9DE-454A-2EBA-5ED7-B480828419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4D045-576A-3669-8202-0CEA9BF50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Table 3.2.1: Patient survival by dialysis modality (not censored for change of modality), 2005-2024</a:t>
            </a:r>
            <a:endParaRPr lang="en-MY" sz="3200" b="1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09142F4-E949-4EB0-89FF-B00121866E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8076688"/>
              </p:ext>
            </p:extLst>
          </p:nvPr>
        </p:nvGraphicFramePr>
        <p:xfrm>
          <a:off x="345600" y="1326097"/>
          <a:ext cx="11500797" cy="490728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724197">
                  <a:extLst>
                    <a:ext uri="{9D8B030D-6E8A-4147-A177-3AD203B41FA5}">
                      <a16:colId xmlns:a16="http://schemas.microsoft.com/office/drawing/2014/main" val="3936986032"/>
                    </a:ext>
                  </a:extLst>
                </a:gridCol>
                <a:gridCol w="1085264">
                  <a:extLst>
                    <a:ext uri="{9D8B030D-6E8A-4147-A177-3AD203B41FA5}">
                      <a16:colId xmlns:a16="http://schemas.microsoft.com/office/drawing/2014/main" val="255012385"/>
                    </a:ext>
                  </a:extLst>
                </a:gridCol>
                <a:gridCol w="1086417">
                  <a:extLst>
                    <a:ext uri="{9D8B030D-6E8A-4147-A177-3AD203B41FA5}">
                      <a16:colId xmlns:a16="http://schemas.microsoft.com/office/drawing/2014/main" val="3342222161"/>
                    </a:ext>
                  </a:extLst>
                </a:gridCol>
                <a:gridCol w="1086417">
                  <a:extLst>
                    <a:ext uri="{9D8B030D-6E8A-4147-A177-3AD203B41FA5}">
                      <a16:colId xmlns:a16="http://schemas.microsoft.com/office/drawing/2014/main" val="324572345"/>
                    </a:ext>
                  </a:extLst>
                </a:gridCol>
                <a:gridCol w="1086417">
                  <a:extLst>
                    <a:ext uri="{9D8B030D-6E8A-4147-A177-3AD203B41FA5}">
                      <a16:colId xmlns:a16="http://schemas.microsoft.com/office/drawing/2014/main" val="2573438740"/>
                    </a:ext>
                  </a:extLst>
                </a:gridCol>
                <a:gridCol w="1086417">
                  <a:extLst>
                    <a:ext uri="{9D8B030D-6E8A-4147-A177-3AD203B41FA5}">
                      <a16:colId xmlns:a16="http://schemas.microsoft.com/office/drawing/2014/main" val="2660840215"/>
                    </a:ext>
                  </a:extLst>
                </a:gridCol>
                <a:gridCol w="1086417">
                  <a:extLst>
                    <a:ext uri="{9D8B030D-6E8A-4147-A177-3AD203B41FA5}">
                      <a16:colId xmlns:a16="http://schemas.microsoft.com/office/drawing/2014/main" val="3761100490"/>
                    </a:ext>
                  </a:extLst>
                </a:gridCol>
                <a:gridCol w="1086417">
                  <a:extLst>
                    <a:ext uri="{9D8B030D-6E8A-4147-A177-3AD203B41FA5}">
                      <a16:colId xmlns:a16="http://schemas.microsoft.com/office/drawing/2014/main" val="4270415185"/>
                    </a:ext>
                  </a:extLst>
                </a:gridCol>
                <a:gridCol w="1086417">
                  <a:extLst>
                    <a:ext uri="{9D8B030D-6E8A-4147-A177-3AD203B41FA5}">
                      <a16:colId xmlns:a16="http://schemas.microsoft.com/office/drawing/2014/main" val="3590524901"/>
                    </a:ext>
                  </a:extLst>
                </a:gridCol>
                <a:gridCol w="1086417">
                  <a:extLst>
                    <a:ext uri="{9D8B030D-6E8A-4147-A177-3AD203B41FA5}">
                      <a16:colId xmlns:a16="http://schemas.microsoft.com/office/drawing/2014/main" val="3730317887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Dialysis modality</a:t>
                      </a:r>
                      <a:endParaRPr lang="en-MY" sz="1400" kern="100" dirty="0">
                        <a:effectLst/>
                      </a:endParaRPr>
                    </a:p>
                    <a:p>
                      <a:pPr algn="ctr"/>
                      <a:r>
                        <a:rPr lang="en-GB" sz="1400" kern="100" dirty="0">
                          <a:effectLst/>
                        </a:rPr>
                        <a:t>Interval (year)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PD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HD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1400" kern="100" dirty="0">
                          <a:effectLst/>
                        </a:rPr>
                        <a:t>All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519632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n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% survival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SE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n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% survival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SE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n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% survival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SE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8962941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0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20877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123546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144423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4856566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16695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100967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117662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0028898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12560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81645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94205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245048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3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9318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65911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75229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3115875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6835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52748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59583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6934337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5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5002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41599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46601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0383826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6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3668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32248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35916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6199086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2805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24719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27524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7093915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8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2128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18897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21025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8760106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1671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14408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16078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7433988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10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1262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10873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12129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0014461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11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950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8148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9097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168859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734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6094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6828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8149537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13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572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4489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5060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39009367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14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446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3228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3671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4039417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319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2317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2635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3344593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16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222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1618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1839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934688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140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1043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1182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87136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18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632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720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5797388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19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282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322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22852247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20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0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6195" marR="36195" marT="0" marB="0" anchor="ctr"/>
                </a:tc>
                <a:extLst>
                  <a:ext uri="{0D108BD9-81ED-4DB2-BD59-A6C34878D82A}">
                    <a16:rowId xmlns:a16="http://schemas.microsoft.com/office/drawing/2014/main" val="1271883482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EE59B266-DDED-CB4C-B40F-A70F21326E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0016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199892-B012-E69E-201F-E4DB9BBBF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5F133-BA69-279E-B7FB-D741B3D11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Figure 3.2.1: Patient survival by dialysis modality analysis (not censored for change of modality), 2005-2024</a:t>
            </a:r>
            <a:endParaRPr lang="en-MY" sz="3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E95C37-F649-12D5-A0E0-9E9BBF7E70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017" y="1365034"/>
            <a:ext cx="6892463" cy="504000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A5838A1-0954-A0DC-410D-0B22A2DBA0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038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CF705E-73A1-09B3-12FD-ECF75BF9B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261D9-A4FB-29B6-CC92-3D3F55D5D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6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/>
              <a:t>Table 3.2.2: Unadjusted patient survival by age, 2005-2024</a:t>
            </a:r>
            <a:endParaRPr lang="en-MY" sz="3200" b="1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FAD1691-FDA2-0E8C-E821-ABD5B1CF4B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0995927"/>
              </p:ext>
            </p:extLst>
          </p:nvPr>
        </p:nvGraphicFramePr>
        <p:xfrm>
          <a:off x="330201" y="1321200"/>
          <a:ext cx="11516199" cy="490728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399961">
                  <a:extLst>
                    <a:ext uri="{9D8B030D-6E8A-4147-A177-3AD203B41FA5}">
                      <a16:colId xmlns:a16="http://schemas.microsoft.com/office/drawing/2014/main" val="2331216835"/>
                    </a:ext>
                  </a:extLst>
                </a:gridCol>
                <a:gridCol w="991678">
                  <a:extLst>
                    <a:ext uri="{9D8B030D-6E8A-4147-A177-3AD203B41FA5}">
                      <a16:colId xmlns:a16="http://schemas.microsoft.com/office/drawing/2014/main" val="1378860793"/>
                    </a:ext>
                  </a:extLst>
                </a:gridCol>
                <a:gridCol w="991678">
                  <a:extLst>
                    <a:ext uri="{9D8B030D-6E8A-4147-A177-3AD203B41FA5}">
                      <a16:colId xmlns:a16="http://schemas.microsoft.com/office/drawing/2014/main" val="3157224216"/>
                    </a:ext>
                  </a:extLst>
                </a:gridCol>
                <a:gridCol w="594632">
                  <a:extLst>
                    <a:ext uri="{9D8B030D-6E8A-4147-A177-3AD203B41FA5}">
                      <a16:colId xmlns:a16="http://schemas.microsoft.com/office/drawing/2014/main" val="491427794"/>
                    </a:ext>
                  </a:extLst>
                </a:gridCol>
                <a:gridCol w="991678">
                  <a:extLst>
                    <a:ext uri="{9D8B030D-6E8A-4147-A177-3AD203B41FA5}">
                      <a16:colId xmlns:a16="http://schemas.microsoft.com/office/drawing/2014/main" val="634331021"/>
                    </a:ext>
                  </a:extLst>
                </a:gridCol>
                <a:gridCol w="991678">
                  <a:extLst>
                    <a:ext uri="{9D8B030D-6E8A-4147-A177-3AD203B41FA5}">
                      <a16:colId xmlns:a16="http://schemas.microsoft.com/office/drawing/2014/main" val="585313805"/>
                    </a:ext>
                  </a:extLst>
                </a:gridCol>
                <a:gridCol w="594632">
                  <a:extLst>
                    <a:ext uri="{9D8B030D-6E8A-4147-A177-3AD203B41FA5}">
                      <a16:colId xmlns:a16="http://schemas.microsoft.com/office/drawing/2014/main" val="3055246612"/>
                    </a:ext>
                  </a:extLst>
                </a:gridCol>
                <a:gridCol w="991678">
                  <a:extLst>
                    <a:ext uri="{9D8B030D-6E8A-4147-A177-3AD203B41FA5}">
                      <a16:colId xmlns:a16="http://schemas.microsoft.com/office/drawing/2014/main" val="3315319800"/>
                    </a:ext>
                  </a:extLst>
                </a:gridCol>
                <a:gridCol w="991678">
                  <a:extLst>
                    <a:ext uri="{9D8B030D-6E8A-4147-A177-3AD203B41FA5}">
                      <a16:colId xmlns:a16="http://schemas.microsoft.com/office/drawing/2014/main" val="965274895"/>
                    </a:ext>
                  </a:extLst>
                </a:gridCol>
                <a:gridCol w="594632">
                  <a:extLst>
                    <a:ext uri="{9D8B030D-6E8A-4147-A177-3AD203B41FA5}">
                      <a16:colId xmlns:a16="http://schemas.microsoft.com/office/drawing/2014/main" val="2191456693"/>
                    </a:ext>
                  </a:extLst>
                </a:gridCol>
                <a:gridCol w="992614">
                  <a:extLst>
                    <a:ext uri="{9D8B030D-6E8A-4147-A177-3AD203B41FA5}">
                      <a16:colId xmlns:a16="http://schemas.microsoft.com/office/drawing/2014/main" val="4115428611"/>
                    </a:ext>
                  </a:extLst>
                </a:gridCol>
                <a:gridCol w="992614">
                  <a:extLst>
                    <a:ext uri="{9D8B030D-6E8A-4147-A177-3AD203B41FA5}">
                      <a16:colId xmlns:a16="http://schemas.microsoft.com/office/drawing/2014/main" val="2239255024"/>
                    </a:ext>
                  </a:extLst>
                </a:gridCol>
                <a:gridCol w="397046">
                  <a:extLst>
                    <a:ext uri="{9D8B030D-6E8A-4147-A177-3AD203B41FA5}">
                      <a16:colId xmlns:a16="http://schemas.microsoft.com/office/drawing/2014/main" val="2747493459"/>
                    </a:ext>
                  </a:extLst>
                </a:gridCol>
              </a:tblGrid>
              <a:tr h="0">
                <a:tc rowSpan="2"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Age group (years)</a:t>
                      </a:r>
                      <a:endParaRPr lang="en-MY" sz="1400" kern="100" dirty="0">
                        <a:effectLst/>
                      </a:endParaRPr>
                    </a:p>
                    <a:p>
                      <a:pPr algn="ctr"/>
                      <a:r>
                        <a:rPr lang="en-GB" sz="1400" kern="100" dirty="0">
                          <a:effectLst/>
                        </a:rPr>
                        <a:t>Interval (year)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≤14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15-24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25-34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35-44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287961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n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% survival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SE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n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% survival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SE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n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% survival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SE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n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 dirty="0">
                          <a:effectLst/>
                        </a:rPr>
                        <a:t>% survival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SE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6774058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1020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3669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9066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16935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kern="100">
                          <a:effectLst/>
                        </a:rPr>
                        <a:t> 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3496258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909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3240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7829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14227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8390558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790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2898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6670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11763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6474438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3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704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2572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5771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9802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2633876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4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617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2290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5028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8209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5846114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546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2029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4345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6781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3512472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6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455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1798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3725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5513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6186342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402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1592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3164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4530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41386986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8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349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1379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2683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3676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04152962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9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305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1210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2234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3001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20289897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259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1049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1868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2379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44987399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11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226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887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1537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1880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1911815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12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198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736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1236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1473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80815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169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607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980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1137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7187323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14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138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501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779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859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6439743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102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397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582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645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40559980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16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75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297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430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474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2895750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207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299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311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67255764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43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124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182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35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198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18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269606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19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57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89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96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17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27671588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20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>
                    <a:solidFill>
                      <a:schemeClr val="accent4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42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41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4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32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0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2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>
                          <a:effectLst/>
                        </a:rPr>
                        <a:t>16</a:t>
                      </a:r>
                      <a:endParaRPr lang="en-MY" sz="1400" kern="10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MY" sz="1400" kern="100" dirty="0">
                          <a:effectLst/>
                        </a:rPr>
                        <a:t>0</a:t>
                      </a:r>
                      <a:endParaRPr lang="en-MY" sz="1400" kern="100" dirty="0">
                        <a:effectLst/>
                        <a:latin typeface="Calibri" panose="020F050202020403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3165658353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E9C21826-2BC1-B18E-5846-D70B64C03B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150" y="6438900"/>
            <a:ext cx="299085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707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5967</Words>
  <Application>Microsoft Office PowerPoint</Application>
  <PresentationFormat>Widescreen</PresentationFormat>
  <Paragraphs>3997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DengXian</vt:lpstr>
      <vt:lpstr>Arial</vt:lpstr>
      <vt:lpstr>Calibri</vt:lpstr>
      <vt:lpstr>Calibri Light</vt:lpstr>
      <vt:lpstr>Office Theme</vt:lpstr>
      <vt:lpstr>CHAPTER 3  DEATH AND SURVIVAL ON DIALYSIS</vt:lpstr>
      <vt:lpstr>Table 3.1.1: Deaths on dialysis 2015-2024</vt:lpstr>
      <vt:lpstr>Figure 3.1.1: Death rates on dialysis 2005-2024</vt:lpstr>
      <vt:lpstr>Table 3.1.2: Causes of death on dialysis 2015-2024</vt:lpstr>
      <vt:lpstr>Table 3.1.2: Causes of death on dialysis 2015-2024 (Cont. HD)</vt:lpstr>
      <vt:lpstr>Table 3.1.2: Causes of death on dialysis 2015-2024 (Cont. PD)</vt:lpstr>
      <vt:lpstr>Table 3.2.1: Patient survival by dialysis modality (not censored for change of modality), 2005-2024</vt:lpstr>
      <vt:lpstr>Figure 3.2.1: Patient survival by dialysis modality analysis (not censored for change of modality), 2005-2024</vt:lpstr>
      <vt:lpstr>Table 3.2.2: Unadjusted patient survival by age, 2005-2024</vt:lpstr>
      <vt:lpstr>Table 3.2.2: Unadjusted patient survival by age, 2005-2024 (Cont.)</vt:lpstr>
      <vt:lpstr>Figure 3.2.2: Unadjusted patient survival by age, 2005-2024</vt:lpstr>
      <vt:lpstr>Table 3.2.3: Unadjusted patient survival by diabetes mellitus status, 2005-2024</vt:lpstr>
      <vt:lpstr>Figure 3.2.3: Unadjusted patient survival by diabetes mellitus status, 2005-2024</vt:lpstr>
      <vt:lpstr>Table 3.2.4: Unadjusted patient survival by 4 Era, 2005-2024</vt:lpstr>
      <vt:lpstr>Figure 3.2.4(a): Unadjusted patient survival by 4 Era, 2005-2024</vt:lpstr>
      <vt:lpstr>Figure 3.2.4(b): Adjusted for Age and Diabetes patient survival by 4 Era, 2005-2024</vt:lpstr>
      <vt:lpstr>Table 3.2.5: Unadjusted HD patient survival by 4 Era, 2005-2024</vt:lpstr>
      <vt:lpstr>Figure 3.2.5(a): Unadjusted HD patient survival by 4 Era, 2005-2024</vt:lpstr>
      <vt:lpstr>Figure 3.2.5(b): Adjusted for Age and Diabetes HD patient survival by 4 Era, 2005-2024</vt:lpstr>
      <vt:lpstr>Table 3.2.6: Unadjusted PD patient survival by 4 Era, 2005-2024</vt:lpstr>
      <vt:lpstr>Figure 3.2.6(a): Unadjusted PD patient survival by 4 Era, 2005-2024</vt:lpstr>
      <vt:lpstr>Figure 3.2.6(b): Adjusted for Age and Diabetes PD patient survival by 4 Era, 2005-2024</vt:lpstr>
      <vt:lpstr>Table 3.3.1: Adjusted hazard ratio for mortality of dialysis patients uncensored for change of modality (2005-2024)</vt:lpstr>
      <vt:lpstr>Table 3.3.1: Adjusted hazard ratio for mortality of dialysis patients uncensored for change of modality (2005-2024) (Cont.)</vt:lpstr>
      <vt:lpstr>Table 3.3.1: Adjusted hazard ratio for mortality of dialysis patients uncensored for change of modality (2005-2024) (Cont.)</vt:lpstr>
      <vt:lpstr>Table 3.3.1: Adjusted hazard ratio for mortality of dialysis patients uncensored for change of modality (2005-2024) (Cont.)</vt:lpstr>
      <vt:lpstr>Figure 3.3.1(a): Adjusted hazard ratio for mortality of dialysis patients uncensored for change of modality by diastolic blood pressure (2005-2024 cohort)</vt:lpstr>
      <vt:lpstr>Figure 3.3.1(b): Adjusted hazard ratio for mortality of dialysis patients uncensored for change of modality by haemoglobin (2005-2024 cohort)</vt:lpstr>
      <vt:lpstr>Figure 3.3.1(c): Adjusted hazard ratio for mortality of dialysis patients uncensored for change of modality by serum phosphate (2005-2024 cohort)</vt:lpstr>
      <vt:lpstr>Figure 3.3.1(d): Adjusted hazard ratio for mortality of dialysis patients uncensored for change of modality by serum albumin (2005-2024 cohort)</vt:lpstr>
      <vt:lpstr>Table 3.3.2: Adjusted hazard ratio for mortality of HD patients (2005-2024 cohort)</vt:lpstr>
      <vt:lpstr>Table 3.3.2: Adjusted hazard ratio for mortality of HD patients (2005-2024 cohort) (Cont.)</vt:lpstr>
      <vt:lpstr>Table 3.3.2: Adjusted hazard ratio for mortality of HD patients (2005-2024 cohort) (Cont.)</vt:lpstr>
      <vt:lpstr>Table 3.3.2: Adjusted hazard ratio for mortality of HD patients (2005-2024 cohort) (Cont.)</vt:lpstr>
      <vt:lpstr>Figure 3.3.2: Adjusted hazard ratio for mortality of HD patients uncensored for change of modality by Kt/V (2005-2024 cohort)</vt:lpstr>
      <vt:lpstr>Table 3.3.3: Adjusted hazard ratio for mortality of PD patients (2005-2024 cohort)</vt:lpstr>
      <vt:lpstr>Table 3.3.3: Adjusted hazard ratio for mortality of PD patients (2005-2024 cohort) (Cont.)</vt:lpstr>
      <vt:lpstr>Table 3.3.3: Adjusted hazard ratio for mortality of PD patients (2005-2024 cohort) (Cont.)</vt:lpstr>
      <vt:lpstr>Table 3.3.3: Adjusted hazard ratio for mortality of PD patients (2005-2024 cohort) (Cont.)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Wan Najdah Wan Mohamad Ali</dc:creator>
  <cp:lastModifiedBy>Choo Cheh Loo</cp:lastModifiedBy>
  <cp:revision>9</cp:revision>
  <dcterms:created xsi:type="dcterms:W3CDTF">2026-01-09T00:03:42Z</dcterms:created>
  <dcterms:modified xsi:type="dcterms:W3CDTF">2026-08-28T09:36:19Z</dcterms:modified>
</cp:coreProperties>
</file>